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purl.oclc.org/ooxml/officeDocument/relationships/metadata/thumbnail" Target="docProps/thumbnail.jpeg"/><Relationship Id="rId1" Type="http://purl.oclc.org/ooxml/officeDocument/relationships/officeDocument" Target="ppt/presentation.xml"/><Relationship Id="rId5" Type="http://purl.oclc.org/ooxml/officeDocument/relationships/customProperties" Target="docProps/custom.xml"/><Relationship Id="rId4" Type="http://purl.oclc.org/ooxml/officeDocument/relationships/extendedProperties" Target="docProps/app.xml"/></Relationships>
</file>

<file path=ppt/presentation.xml><?xml version="1.0" encoding="utf-8"?>
<p:presentation xmlns:a="http://purl.oclc.org/ooxml/drawingml/main" xmlns:r="http://purl.oclc.org/ooxml/officeDocument/relationships" xmlns:p="http://purl.oclc.org/ooxml/presentationml/main" saveSubsetFonts="1" conformance="strict">
  <p:sldMasterIdLst>
    <p:sldMasterId id="2147483696" r:id="rId1"/>
  </p:sldMasterIdLst>
  <p:notesMasterIdLst>
    <p:notesMasterId r:id="rId23"/>
  </p:notesMasterIdLst>
  <p:sldIdLst>
    <p:sldId id="256" r:id="rId2"/>
    <p:sldId id="257" r:id="rId3"/>
    <p:sldId id="258" r:id="rId4"/>
    <p:sldId id="259" r:id="rId5"/>
    <p:sldId id="260" r:id="rId6"/>
    <p:sldId id="261" r:id="rId7"/>
    <p:sldId id="262" r:id="rId8"/>
    <p:sldId id="263" r:id="rId9"/>
    <p:sldId id="275" r:id="rId10"/>
    <p:sldId id="264" r:id="rId11"/>
    <p:sldId id="265" r:id="rId12"/>
    <p:sldId id="266" r:id="rId13"/>
    <p:sldId id="267" r:id="rId14"/>
    <p:sldId id="269" r:id="rId15"/>
    <p:sldId id="270" r:id="rId16"/>
    <p:sldId id="271" r:id="rId17"/>
    <p:sldId id="272" r:id="rId18"/>
    <p:sldId id="273" r:id="rId19"/>
    <p:sldId id="274" r:id="rId20"/>
    <p:sldId id="276" r:id="rId21"/>
    <p:sldId id="27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purl.oclc.org/ooxml/drawingml/main" xmlns:r="http://purl.oclc.org/ooxml/officeDocument/relationships" xmlns:p="http://purl.oclc.org/ooxml/presentationml/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purl.oclc.org/ooxml/drawingml/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
            </a:schemeClr>
          </a:solidFill>
        </a:fill>
      </a:tcStyle>
    </a:wholeTbl>
    <a:band1H>
      <a:tcStyle>
        <a:tcBdr/>
        <a:fill>
          <a:solidFill>
            <a:schemeClr val="accent1">
              <a:tint val="40%"/>
            </a:schemeClr>
          </a:solidFill>
        </a:fill>
      </a:tcStyle>
    </a:band1H>
    <a:band2H>
      <a:tcStyle>
        <a:tcBdr/>
      </a:tcStyle>
    </a:band2H>
    <a:band1V>
      <a:tcStyle>
        <a:tcBdr/>
        <a:fill>
          <a:solidFill>
            <a:schemeClr val="accent1">
              <a:tint val="4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
            </a:schemeClr>
          </a:solidFill>
        </a:fill>
      </a:tcStyle>
    </a:wholeTbl>
    <a:band1H>
      <a:tcStyle>
        <a:tcBdr/>
        <a:fill>
          <a:solidFill>
            <a:schemeClr val="dk1">
              <a:tint val="40%"/>
            </a:schemeClr>
          </a:solidFill>
        </a:fill>
      </a:tcStyle>
    </a:band1H>
    <a:band2H>
      <a:tcStyle>
        <a:tcBdr/>
      </a:tcStyle>
    </a:band2H>
    <a:band1V>
      <a:tcStyle>
        <a:tcBdr/>
        <a:fill>
          <a:solidFill>
            <a:schemeClr val="dk1">
              <a:tint val="4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Stile medio 3 - Colore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
            </a:schemeClr>
          </a:solidFill>
        </a:fill>
      </a:tcStyle>
    </a:band1H>
    <a:band1V>
      <a:tcStyle>
        <a:tcBdr/>
        <a:fill>
          <a:solidFill>
            <a:schemeClr val="dk1">
              <a:tint val="2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Stile chiaro 2 - Colore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purl.oclc.org/ooxml/drawingml/main" xmlns:r="http://purl.oclc.org/ooxml/officeDocument/relationships" xmlns:p="http://purl.oclc.org/ooxml/presentationml/main">
  <p:normalViewPr>
    <p:restoredLeft sz="15.62%"/>
    <p:restoredTop sz="89.077%" autoAdjust="0"/>
  </p:normalViewPr>
  <p:slideViewPr>
    <p:cSldViewPr snapToGrid="0">
      <p:cViewPr varScale="1">
        <p:scale>
          <a:sx n="98" d="100"/>
          <a:sy n="98" d="100"/>
        </p:scale>
        <p:origin x="265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purl.oclc.org/ooxml/officeDocument/relationships/slide" Target="slides/slide7.xml"/><Relationship Id="rId13" Type="http://purl.oclc.org/ooxml/officeDocument/relationships/slide" Target="slides/slide12.xml"/><Relationship Id="rId18" Type="http://purl.oclc.org/ooxml/officeDocument/relationships/slide" Target="slides/slide17.xml"/><Relationship Id="rId26" Type="http://purl.oclc.org/ooxml/officeDocument/relationships/theme" Target="theme/theme1.xml"/><Relationship Id="rId3" Type="http://purl.oclc.org/ooxml/officeDocument/relationships/slide" Target="slides/slide2.xml"/><Relationship Id="rId21" Type="http://purl.oclc.org/ooxml/officeDocument/relationships/slide" Target="slides/slide20.xml"/><Relationship Id="rId7" Type="http://purl.oclc.org/ooxml/officeDocument/relationships/slide" Target="slides/slide6.xml"/><Relationship Id="rId12" Type="http://purl.oclc.org/ooxml/officeDocument/relationships/slide" Target="slides/slide11.xml"/><Relationship Id="rId17" Type="http://purl.oclc.org/ooxml/officeDocument/relationships/slide" Target="slides/slide16.xml"/><Relationship Id="rId25" Type="http://purl.oclc.org/ooxml/officeDocument/relationships/viewProps" Target="viewProps.xml"/><Relationship Id="rId2" Type="http://purl.oclc.org/ooxml/officeDocument/relationships/slide" Target="slides/slide1.xml"/><Relationship Id="rId16" Type="http://purl.oclc.org/ooxml/officeDocument/relationships/slide" Target="slides/slide15.xml"/><Relationship Id="rId20" Type="http://purl.oclc.org/ooxml/officeDocument/relationships/slide" Target="slides/slide19.xml"/><Relationship Id="rId1" Type="http://purl.oclc.org/ooxml/officeDocument/relationships/slideMaster" Target="slideMasters/slideMaster1.xml"/><Relationship Id="rId6" Type="http://purl.oclc.org/ooxml/officeDocument/relationships/slide" Target="slides/slide5.xml"/><Relationship Id="rId11" Type="http://purl.oclc.org/ooxml/officeDocument/relationships/slide" Target="slides/slide10.xml"/><Relationship Id="rId24" Type="http://purl.oclc.org/ooxml/officeDocument/relationships/presProps" Target="presProps.xml"/><Relationship Id="rId5" Type="http://purl.oclc.org/ooxml/officeDocument/relationships/slide" Target="slides/slide4.xml"/><Relationship Id="rId15" Type="http://purl.oclc.org/ooxml/officeDocument/relationships/slide" Target="slides/slide14.xml"/><Relationship Id="rId23" Type="http://purl.oclc.org/ooxml/officeDocument/relationships/notesMaster" Target="notesMasters/notesMaster1.xml"/><Relationship Id="rId10" Type="http://purl.oclc.org/ooxml/officeDocument/relationships/slide" Target="slides/slide9.xml"/><Relationship Id="rId19" Type="http://purl.oclc.org/ooxml/officeDocument/relationships/slide" Target="slides/slide18.xml"/><Relationship Id="rId4" Type="http://purl.oclc.org/ooxml/officeDocument/relationships/slide" Target="slides/slide3.xml"/><Relationship Id="rId9" Type="http://purl.oclc.org/ooxml/officeDocument/relationships/slide" Target="slides/slide8.xml"/><Relationship Id="rId14" Type="http://purl.oclc.org/ooxml/officeDocument/relationships/slide" Target="slides/slide13.xml"/><Relationship Id="rId22" Type="http://purl.oclc.org/ooxml/officeDocument/relationships/slide" Target="slides/slide21.xml"/><Relationship Id="rId27" Type="http://purl.oclc.org/ooxml/officeDocument/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gif>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purl.oclc.org/ooxml/officeDocument/relationships/theme" Target="../theme/theme2.xml"/></Relationships>
</file>

<file path=ppt/notesMasters/notesMaster1.xml><?xml version="1.0" encoding="utf-8"?>
<p:notesMaster xmlns:a="http://purl.oclc.org/ooxml/drawingml/main" xmlns:r="http://purl.oclc.org/ooxml/officeDocument/relationships" xmlns:p="http://purl.oclc.org/ooxml/presentationml/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D0820F-D5D9-4277-B1CD-678368778B6F}" type="datetimeFigureOut">
              <a:rPr lang="it-IT" smtClean="0"/>
              <a:t>20/03/2025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94785B-6CF6-439D-8B4D-3AB852E03548}" type="slidenum">
              <a:rPr lang="it-IT" smtClean="0"/>
              <a:t>‹N›</a:t>
            </a:fld>
            <a:endParaRPr lang="it-IT"/>
          </a:p>
        </p:txBody>
      </p:sp>
    </p:spTree>
    <p:extLst>
      <p:ext uri="{BB962C8B-B14F-4D97-AF65-F5344CB8AC3E}">
        <p14:creationId xmlns:p14="http://schemas.microsoft.com/office/powerpoint/2010/main" val="23169758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purl.oclc.org/ooxml/officeDocument/relationships/slide" Target="../slides/slide14.xml"/><Relationship Id="rId1" Type="http://purl.oclc.org/ooxml/officeDocument/relationships/notesMaster" Target="../notesMasters/notesMaster1.xml"/></Relationships>
</file>

<file path=ppt/notesSlides/_rels/notesSlide2.xml.rels><?xml version="1.0" encoding="UTF-8" standalone="yes"?>
<Relationships xmlns="http://schemas.openxmlformats.org/package/2006/relationships"><Relationship Id="rId2" Type="http://purl.oclc.org/ooxml/officeDocument/relationships/slide" Target="../slides/slide15.xml"/><Relationship Id="rId1" Type="http://purl.oclc.org/ooxml/officeDocument/relationships/notesMaster" Target="../notesMasters/notesMaster1.xml"/></Relationships>
</file>

<file path=ppt/notesSlides/notesSlide1.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a:t>solution</a:t>
            </a:r>
            <a:r>
              <a:rPr lang="it-IT" dirty="0"/>
              <a:t>[:i+1]: mantiene le città da 0 a i (nell'esempio: A, B) </a:t>
            </a:r>
            <a:br>
              <a:rPr lang="it-IT" dirty="0"/>
            </a:br>
            <a:r>
              <a:rPr lang="it-IT" dirty="0" err="1"/>
              <a:t>solution</a:t>
            </a:r>
            <a:r>
              <a:rPr lang="it-IT" dirty="0"/>
              <a:t>[i+1:j+1][::-1]: inverte l'ordine delle città da i+1 a j (nell'esempio: C, D diventa D, C) </a:t>
            </a:r>
            <a:br>
              <a:rPr lang="it-IT" dirty="0"/>
            </a:br>
            <a:r>
              <a:rPr lang="it-IT" dirty="0" err="1"/>
              <a:t>solution</a:t>
            </a:r>
            <a:r>
              <a:rPr lang="it-IT" dirty="0"/>
              <a:t>[j+1:]: mantiene le città da j+1 alla fine (nell'esempio: E)</a:t>
            </a:r>
          </a:p>
          <a:p>
            <a:r>
              <a:rPr lang="it-IT" dirty="0"/>
              <a:t>(i+2) città non adiacenti</a:t>
            </a:r>
          </a:p>
        </p:txBody>
      </p:sp>
      <p:sp>
        <p:nvSpPr>
          <p:cNvPr id="4" name="Segnaposto numero diapositiva 3"/>
          <p:cNvSpPr>
            <a:spLocks noGrp="1"/>
          </p:cNvSpPr>
          <p:nvPr>
            <p:ph type="sldNum" sz="quarter" idx="5"/>
          </p:nvPr>
        </p:nvSpPr>
        <p:spPr/>
        <p:txBody>
          <a:bodyPr/>
          <a:lstStyle/>
          <a:p>
            <a:fld id="{D094785B-6CF6-439D-8B4D-3AB852E03548}" type="slidenum">
              <a:rPr lang="it-IT" smtClean="0"/>
              <a:t>14</a:t>
            </a:fld>
            <a:endParaRPr lang="it-IT"/>
          </a:p>
        </p:txBody>
      </p:sp>
    </p:spTree>
    <p:extLst>
      <p:ext uri="{BB962C8B-B14F-4D97-AF65-F5344CB8AC3E}">
        <p14:creationId xmlns:p14="http://schemas.microsoft.com/office/powerpoint/2010/main" val="2970304762"/>
      </p:ext>
    </p:extLst>
  </p:cSld>
  <p:clrMapOvr>
    <a:masterClrMapping/>
  </p:clrMapOvr>
</p:notes>
</file>

<file path=ppt/notesSlides/notesSlide2.xml><?xml version="1.0" encoding="utf-8"?>
<p:notes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a:t>
            </a:r>
            <a:r>
              <a:rPr lang="it-IT" dirty="0" err="1"/>
              <a:t>s,move</a:t>
            </a:r>
            <a:r>
              <a:rPr lang="it-IT" dirty="0"/>
              <a:t>) mi serve per controllare sia la soluzione che la mossa generata</a:t>
            </a:r>
          </a:p>
        </p:txBody>
      </p:sp>
      <p:sp>
        <p:nvSpPr>
          <p:cNvPr id="4" name="Segnaposto numero diapositiva 3"/>
          <p:cNvSpPr>
            <a:spLocks noGrp="1"/>
          </p:cNvSpPr>
          <p:nvPr>
            <p:ph type="sldNum" sz="quarter" idx="5"/>
          </p:nvPr>
        </p:nvSpPr>
        <p:spPr/>
        <p:txBody>
          <a:bodyPr/>
          <a:lstStyle/>
          <a:p>
            <a:fld id="{D094785B-6CF6-439D-8B4D-3AB852E03548}" type="slidenum">
              <a:rPr lang="it-IT" smtClean="0"/>
              <a:t>15</a:t>
            </a:fld>
            <a:endParaRPr lang="it-IT"/>
          </a:p>
        </p:txBody>
      </p:sp>
    </p:spTree>
    <p:extLst>
      <p:ext uri="{BB962C8B-B14F-4D97-AF65-F5344CB8AC3E}">
        <p14:creationId xmlns:p14="http://schemas.microsoft.com/office/powerpoint/2010/main" val="3794885544"/>
      </p:ext>
    </p:extLst>
  </p:cSld>
  <p:clrMapOvr>
    <a:masterClrMapping/>
  </p:clrMapOvr>
</p:notes>
</file>

<file path=ppt/slideLayouts/_rels/slideLayout1.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0.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1.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2.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3.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4.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5.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6.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7.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2.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3.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4.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5.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6.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7.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8.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9.xml.rels><?xml version="1.0" encoding="UTF-8" standalone="yes"?>
<Relationships xmlns="http://schemas.openxmlformats.org/package/2006/relationships"><Relationship Id="rId1" Type="http://purl.oclc.org/ooxml/officeDocument/relationships/slideMaster" Target="../slideMasters/slideMaster1.xml"/></Relationships>
</file>

<file path=ppt/slideLayouts/slideLayout1.xml><?xml version="1.0" encoding="utf-8"?>
<p:sldLayout xmlns:a="http://purl.oclc.org/ooxml/drawingml/main" xmlns:r="http://purl.oclc.org/ooxml/officeDocument/relationships" xmlns:p="http://purl.oclc.org/ooxml/presentationml/main" type="title" preserve="1">
  <p:cSld name="Diapositiva titolo">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
                      <a:schemeClr val="tx1">
                        <a:lumMod val="89%"/>
                      </a:schemeClr>
                    </a:gs>
                    <a:gs pos="0%">
                      <a:schemeClr val="bg1">
                        <a:lumMod val="41%"/>
                        <a:lumOff val="59%"/>
                      </a:schemeClr>
                    </a:gs>
                    <a:gs pos="100%">
                      <a:schemeClr val="tx2">
                        <a:lumMod val="0%"/>
                        <a:lumOff val="100%"/>
                      </a:schemeClr>
                    </a:gs>
                  </a:gsLst>
                  <a:lin ang="8100000" scaled="1"/>
                  <a:tileRect/>
                </a:gradFill>
                <a:effectLst>
                  <a:outerShdw blurRad="469900" dist="342900" dir="5400000" sy="-20%" rotWithShape="0">
                    <a:prstClr val="black">
                      <a:alpha val="66%"/>
                    </a:prstClr>
                  </a:outerShdw>
                </a:effectLst>
                <a:latin typeface="+mj-lt"/>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
                      <a:schemeClr val="tx2"/>
                    </a:gs>
                    <a:gs pos="73%">
                      <a:schemeClr val="tx2">
                        <a:lumMod val="60%"/>
                        <a:lumOff val="40%"/>
                      </a:schemeClr>
                    </a:gs>
                    <a:gs pos="0%">
                      <a:schemeClr val="tx2">
                        <a:lumMod val="90%"/>
                        <a:lumOff val="10%"/>
                      </a:schemeClr>
                    </a:gs>
                    <a:gs pos="100%">
                      <a:schemeClr val="tx2">
                        <a:lumMod val="0%"/>
                        <a:lumOff val="1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7" name="Date Placeholder 6"/>
          <p:cNvSpPr>
            <a:spLocks noGrp="1"/>
          </p:cNvSpPr>
          <p:nvPr>
            <p:ph type="dt" sz="half" idx="10"/>
          </p:nvPr>
        </p:nvSpPr>
        <p:spPr/>
        <p:txBody>
          <a:bodyPr/>
          <a:lstStyle/>
          <a:p>
            <a:pPr lvl="0"/>
            <a:fld id="{24EF56C9-113F-4B4A-8310-512BAB27F3D2}" type="datetime1">
              <a:rPr lang="en-US" smtClean="0"/>
              <a:pPr lvl="0"/>
              <a:t>3/20/2025</a:t>
            </a:fld>
            <a:endParaRPr lang="en-US"/>
          </a:p>
        </p:txBody>
      </p:sp>
      <p:sp>
        <p:nvSpPr>
          <p:cNvPr id="8" name="Footer Placeholder 7"/>
          <p:cNvSpPr>
            <a:spLocks noGrp="1"/>
          </p:cNvSpPr>
          <p:nvPr>
            <p:ph type="ftr" sz="quarter" idx="11"/>
          </p:nvPr>
        </p:nvSpPr>
        <p:spPr/>
        <p:txBody>
          <a:bodyPr/>
          <a:lstStyle/>
          <a:p>
            <a:pPr lvl="0"/>
            <a:endParaRPr lang="en-US"/>
          </a:p>
        </p:txBody>
      </p:sp>
      <p:sp>
        <p:nvSpPr>
          <p:cNvPr id="9" name="Slide Number Placeholder 8"/>
          <p:cNvSpPr>
            <a:spLocks noGrp="1"/>
          </p:cNvSpPr>
          <p:nvPr>
            <p:ph type="sldNum" sz="quarter" idx="12"/>
          </p:nvPr>
        </p:nvSpPr>
        <p:spPr/>
        <p:txBody>
          <a:bodyPr/>
          <a:lstStyle/>
          <a:p>
            <a:pPr lvl="0"/>
            <a:fld id="{85C99D99-D9EA-4F43-9A49-AF0AF675B90B}" type="slidenum">
              <a:rPr lang="en-US" smtClean="0"/>
              <a:t>‹N›</a:t>
            </a:fld>
            <a:endParaRPr lang="en-US"/>
          </a:p>
        </p:txBody>
      </p:sp>
    </p:spTree>
    <p:extLst>
      <p:ext uri="{BB962C8B-B14F-4D97-AF65-F5344CB8AC3E}">
        <p14:creationId xmlns:p14="http://schemas.microsoft.com/office/powerpoint/2010/main" val="1200013522"/>
      </p:ext>
    </p:extLst>
  </p:cSld>
  <p:clrMapOvr>
    <a:masterClrMapping/>
  </p:clrMapOvr>
  <p:hf sldNum="0" hdr="0" ftr="0" dt="0"/>
</p:sldLayout>
</file>

<file path=ppt/slideLayouts/slideLayout10.xml><?xml version="1.0" encoding="utf-8"?>
<p:sldLayout xmlns:a="http://purl.oclc.org/ooxml/drawingml/main" xmlns:r="http://purl.oclc.org/ooxml/officeDocument/relationships" xmlns:p="http://purl.oclc.org/ooxml/presentationml/main" preserve="1">
  <p:cSld name="Immagine panoramica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
                      <a:schemeClr val="tx2"/>
                    </a:gs>
                    <a:gs pos="73%">
                      <a:schemeClr val="tx2">
                        <a:lumMod val="60%"/>
                        <a:lumOff val="40%"/>
                      </a:schemeClr>
                    </a:gs>
                    <a:gs pos="0%">
                      <a:schemeClr val="tx1"/>
                    </a:gs>
                    <a:gs pos="100%">
                      <a:schemeClr val="tx2">
                        <a:lumMod val="0%"/>
                        <a:lumOff val="1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pPr lvl="0"/>
            <a:fld id="{B5528D2B-237A-4FBB-AAB5-F48F0D441FFB}" type="datetime1">
              <a:rPr lang="en-US" smtClean="0"/>
              <a:pPr lvl="0"/>
              <a:t>3/20/2025</a:t>
            </a:fld>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D5E5A8A3-8A88-4BF1-B7BC-CC8429155D17}" type="slidenum">
              <a:rPr lang="en-US" smtClean="0"/>
              <a:t>‹N›</a:t>
            </a:fld>
            <a:endParaRPr lang="en-US"/>
          </a:p>
        </p:txBody>
      </p:sp>
    </p:spTree>
    <p:extLst>
      <p:ext uri="{BB962C8B-B14F-4D97-AF65-F5344CB8AC3E}">
        <p14:creationId xmlns:p14="http://schemas.microsoft.com/office/powerpoint/2010/main" val="3478937111"/>
      </p:ext>
    </p:extLst>
  </p:cSld>
  <p:clrMapOvr>
    <a:masterClrMapping/>
  </p:clrMapOvr>
</p:sldLayout>
</file>

<file path=ppt/slideLayouts/slideLayout11.xml><?xml version="1.0" encoding="utf-8"?>
<p:sldLayout xmlns:a="http://purl.oclc.org/ooxml/drawingml/main" xmlns:r="http://purl.oclc.org/ooxml/officeDocument/relationships" xmlns:p="http://purl.oclc.org/ooxml/presentationml/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pPr lvl="0"/>
            <a:fld id="{B5528D2B-237A-4FBB-AAB5-F48F0D441FFB}" type="datetime1">
              <a:rPr lang="en-US" smtClean="0"/>
              <a:pPr lvl="0"/>
              <a:t>3/20/2025</a:t>
            </a:fld>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D5E5A8A3-8A88-4BF1-B7BC-CC8429155D17}" type="slidenum">
              <a:rPr lang="en-US" smtClean="0"/>
              <a:t>‹N›</a:t>
            </a:fld>
            <a:endParaRPr lang="en-US"/>
          </a:p>
        </p:txBody>
      </p:sp>
    </p:spTree>
    <p:extLst>
      <p:ext uri="{BB962C8B-B14F-4D97-AF65-F5344CB8AC3E}">
        <p14:creationId xmlns:p14="http://schemas.microsoft.com/office/powerpoint/2010/main" val="69990596"/>
      </p:ext>
    </p:extLst>
  </p:cSld>
  <p:clrMapOvr>
    <a:masterClrMapping/>
  </p:clrMapOvr>
</p:sldLayout>
</file>

<file path=ppt/slideLayouts/slideLayout12.xml><?xml version="1.0" encoding="utf-8"?>
<p:sldLayout xmlns:a="http://purl.oclc.org/ooxml/drawingml/main" xmlns:r="http://purl.oclc.org/ooxml/officeDocument/relationships" xmlns:p="http://purl.oclc.org/ooxml/presentationml/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it-IT"/>
              <a:t>Fare clic per modificare lo stile del titolo dello schema</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pPr lvl="0"/>
            <a:fld id="{B5528D2B-237A-4FBB-AAB5-F48F0D441FFB}" type="datetime1">
              <a:rPr lang="en-US" smtClean="0"/>
              <a:pPr lvl="0"/>
              <a:t>3/20/2025</a:t>
            </a:fld>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D5E5A8A3-8A88-4BF1-B7BC-CC8429155D17}" type="slidenum">
              <a:rPr lang="en-US" smtClean="0"/>
              <a:t>‹N›</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
                      <a:lumOff val="35%"/>
                      <a:alpha val="40%"/>
                    </a:schemeClr>
                  </a:glow>
                  <a:outerShdw blurRad="28575" dist="38100" dir="14040000" algn="tl" rotWithShape="0">
                    <a:srgbClr val="000000">
                      <a:alpha val="25%"/>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
                      <a:lumOff val="35%"/>
                      <a:alpha val="40%"/>
                    </a:schemeClr>
                  </a:glow>
                  <a:outerShdw blurRad="28575" dist="38100" dir="14040000" algn="tl" rotWithShape="0">
                    <a:srgbClr val="000000">
                      <a:alpha val="25%"/>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84874340"/>
      </p:ext>
    </p:extLst>
  </p:cSld>
  <p:clrMapOvr>
    <a:masterClrMapping/>
  </p:clrMapOvr>
</p:sldLayout>
</file>

<file path=ppt/slideLayouts/slideLayout13.xml><?xml version="1.0" encoding="utf-8"?>
<p:sldLayout xmlns:a="http://purl.oclc.org/ooxml/drawingml/main" xmlns:r="http://purl.oclc.org/ooxml/officeDocument/relationships" xmlns:p="http://purl.oclc.org/ooxml/presentationml/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it-IT"/>
              <a:t>Fare clic per modificare lo stile del titolo dello schema</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pPr lvl="0"/>
            <a:fld id="{B5528D2B-237A-4FBB-AAB5-F48F0D441FFB}" type="datetime1">
              <a:rPr lang="en-US" smtClean="0"/>
              <a:pPr lvl="0"/>
              <a:t>3/20/2025</a:t>
            </a:fld>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D5E5A8A3-8A88-4BF1-B7BC-CC8429155D17}" type="slidenum">
              <a:rPr lang="en-US" smtClean="0"/>
              <a:t>‹N›</a:t>
            </a:fld>
            <a:endParaRPr lang="en-US"/>
          </a:p>
        </p:txBody>
      </p:sp>
    </p:spTree>
    <p:extLst>
      <p:ext uri="{BB962C8B-B14F-4D97-AF65-F5344CB8AC3E}">
        <p14:creationId xmlns:p14="http://schemas.microsoft.com/office/powerpoint/2010/main" val="2856943814"/>
      </p:ext>
    </p:extLst>
  </p:cSld>
  <p:clrMapOvr>
    <a:masterClrMapping/>
  </p:clrMapOvr>
</p:sldLayout>
</file>

<file path=ppt/slideLayouts/slideLayout14.xml><?xml version="1.0" encoding="utf-8"?>
<p:sldLayout xmlns:a="http://purl.oclc.org/ooxml/drawingml/main" xmlns:r="http://purl.oclc.org/ooxml/officeDocument/relationships" xmlns:p="http://purl.oclc.org/ooxml/presentationml/main" preserve="1">
  <p:cSld name="3 colonne">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it-IT"/>
              <a:t>Fare clic per modificare lo stile del titolo dello schema</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
                      <a:schemeClr val="tx2"/>
                    </a:gs>
                    <a:gs pos="73%">
                      <a:schemeClr val="tx2">
                        <a:lumMod val="60%"/>
                        <a:lumOff val="40%"/>
                      </a:schemeClr>
                    </a:gs>
                    <a:gs pos="0%">
                      <a:schemeClr val="tx2">
                        <a:lumMod val="90%"/>
                        <a:lumOff val="10%"/>
                      </a:schemeClr>
                    </a:gs>
                    <a:gs pos="100%">
                      <a:schemeClr val="tx2">
                        <a:lumMod val="0%"/>
                        <a:lumOff val="1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
                      <a:schemeClr val="tx2"/>
                    </a:gs>
                    <a:gs pos="73%">
                      <a:schemeClr val="tx2">
                        <a:lumMod val="60%"/>
                        <a:lumOff val="40%"/>
                      </a:schemeClr>
                    </a:gs>
                    <a:gs pos="0%">
                      <a:schemeClr val="tx2">
                        <a:lumMod val="90%"/>
                        <a:lumOff val="10%"/>
                      </a:schemeClr>
                    </a:gs>
                    <a:gs pos="100%">
                      <a:schemeClr val="tx2">
                        <a:lumMod val="0%"/>
                        <a:lumOff val="100%"/>
                      </a:schemeClr>
                    </a:gs>
                  </a:gsLst>
                  <a:lin ang="16200000" scaled="1"/>
                </a:gradFill>
              </a:defRPr>
            </a:lvl1pPr>
          </a:lstStyle>
          <a:p>
            <a:pPr marL="0" lvl="0" indent="0">
              <a:buNone/>
            </a:pPr>
            <a:r>
              <a:rPr lang="it-IT"/>
              <a:t>Fare clic per modificare gli stili del testo dello schema</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
                      <a:schemeClr val="tx2"/>
                    </a:gs>
                    <a:gs pos="73%">
                      <a:schemeClr val="tx2">
                        <a:lumMod val="60%"/>
                        <a:lumOff val="40%"/>
                      </a:schemeClr>
                    </a:gs>
                    <a:gs pos="0%">
                      <a:schemeClr val="tx2">
                        <a:lumMod val="90%"/>
                        <a:lumOff val="10%"/>
                      </a:schemeClr>
                    </a:gs>
                    <a:gs pos="100%">
                      <a:schemeClr val="tx2">
                        <a:lumMod val="0%"/>
                        <a:lumOff val="100%"/>
                      </a:schemeClr>
                    </a:gs>
                  </a:gsLst>
                  <a:lin ang="16200000" scaled="1"/>
                </a:gradFill>
              </a:defRPr>
            </a:lvl1pPr>
          </a:lstStyle>
          <a:p>
            <a:pPr marL="0" lvl="0" indent="0">
              <a:buNone/>
            </a:pPr>
            <a:r>
              <a:rPr lang="it-IT"/>
              <a:t>Fare clic per modificare gli stili del testo dello schema</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pPr lvl="0"/>
            <a:fld id="{B5528D2B-237A-4FBB-AAB5-F48F0D441FFB}" type="datetime1">
              <a:rPr lang="en-US" smtClean="0"/>
              <a:pPr lvl="0"/>
              <a:t>3/20/2025</a:t>
            </a:fld>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lvl="0"/>
            <a:fld id="{D5E5A8A3-8A88-4BF1-B7BC-CC8429155D17}" type="slidenum">
              <a:rPr lang="en-US" smtClean="0"/>
              <a:t>‹N›</a:t>
            </a:fld>
            <a:endParaRPr lang="en-US"/>
          </a:p>
        </p:txBody>
      </p:sp>
    </p:spTree>
    <p:extLst>
      <p:ext uri="{BB962C8B-B14F-4D97-AF65-F5344CB8AC3E}">
        <p14:creationId xmlns:p14="http://schemas.microsoft.com/office/powerpoint/2010/main" val="3421158266"/>
      </p:ext>
    </p:extLst>
  </p:cSld>
  <p:clrMapOvr>
    <a:masterClrMapping/>
  </p:clrMapOvr>
</p:sldLayout>
</file>

<file path=ppt/slideLayouts/slideLayout15.xml><?xml version="1.0" encoding="utf-8"?>
<p:sldLayout xmlns:a="http://purl.oclc.org/ooxml/drawingml/main" xmlns:r="http://purl.oclc.org/ooxml/officeDocument/relationships" xmlns:p="http://purl.oclc.org/ooxml/presentationml/main" preserve="1">
  <p:cSld name="3 colonne immagine">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it-IT"/>
              <a:t>Fare clic per modificare lo stile del titolo dello schema</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
                      <a:schemeClr val="tx1">
                        <a:lumMod val="93%"/>
                      </a:schemeClr>
                    </a:gs>
                    <a:gs pos="0%">
                      <a:schemeClr val="bg1">
                        <a:lumMod val="41%"/>
                        <a:lumOff val="59%"/>
                      </a:schemeClr>
                    </a:gs>
                    <a:gs pos="100%">
                      <a:schemeClr val="tx2">
                        <a:lumMod val="0%"/>
                        <a:lumOff val="1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
                      <a:schemeClr val="tx1">
                        <a:lumMod val="93%"/>
                      </a:schemeClr>
                    </a:gs>
                    <a:gs pos="0%">
                      <a:schemeClr val="bg1">
                        <a:lumMod val="41%"/>
                        <a:lumOff val="59%"/>
                      </a:schemeClr>
                    </a:gs>
                    <a:gs pos="100%">
                      <a:schemeClr val="tx2">
                        <a:lumMod val="0%"/>
                        <a:lumOff val="1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
                      <a:schemeClr val="tx1">
                        <a:lumMod val="93%"/>
                      </a:schemeClr>
                    </a:gs>
                    <a:gs pos="0%">
                      <a:schemeClr val="bg1">
                        <a:lumMod val="41%"/>
                        <a:lumOff val="59%"/>
                      </a:schemeClr>
                    </a:gs>
                    <a:gs pos="100%">
                      <a:schemeClr val="tx2">
                        <a:lumMod val="0%"/>
                        <a:lumOff val="1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3" name="Date Placeholder 2"/>
          <p:cNvSpPr>
            <a:spLocks noGrp="1"/>
          </p:cNvSpPr>
          <p:nvPr>
            <p:ph type="dt" sz="half" idx="10"/>
          </p:nvPr>
        </p:nvSpPr>
        <p:spPr/>
        <p:txBody>
          <a:bodyPr/>
          <a:lstStyle/>
          <a:p>
            <a:pPr lvl="0"/>
            <a:fld id="{B5528D2B-237A-4FBB-AAB5-F48F0D441FFB}" type="datetime1">
              <a:rPr lang="en-US" smtClean="0"/>
              <a:pPr lvl="0"/>
              <a:t>3/20/2025</a:t>
            </a:fld>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lvl="0"/>
            <a:fld id="{D5E5A8A3-8A88-4BF1-B7BC-CC8429155D17}" type="slidenum">
              <a:rPr lang="en-US" smtClean="0"/>
              <a:t>‹N›</a:t>
            </a:fld>
            <a:endParaRPr lang="en-US"/>
          </a:p>
        </p:txBody>
      </p:sp>
    </p:spTree>
    <p:extLst>
      <p:ext uri="{BB962C8B-B14F-4D97-AF65-F5344CB8AC3E}">
        <p14:creationId xmlns:p14="http://schemas.microsoft.com/office/powerpoint/2010/main" val="1255216048"/>
      </p:ext>
    </p:extLst>
  </p:cSld>
  <p:clrMapOvr>
    <a:masterClrMapping/>
  </p:clrMapOvr>
</p:sldLayout>
</file>

<file path=ppt/slideLayouts/slideLayout16.xml><?xml version="1.0" encoding="utf-8"?>
<p:sldLayout xmlns:a="http://purl.oclc.org/ooxml/drawingml/main" xmlns:r="http://purl.oclc.org/ooxml/officeDocument/relationships" xmlns:p="http://purl.oclc.org/ooxml/presentationml/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pPr lvl="0"/>
            <a:fld id="{99B53B9B-FC1B-4CD4-92BD-A626215FA037}" type="datetime1">
              <a:rPr lang="en-US" smtClean="0"/>
              <a:pPr lvl="0"/>
              <a:t>3/20/2025</a:t>
            </a:fld>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4AD2AD2F-8608-47D0-86F7-FA28C93148B7}" type="slidenum">
              <a:rPr lang="en-US" smtClean="0"/>
              <a:t>‹N›</a:t>
            </a:fld>
            <a:endParaRPr lang="en-US"/>
          </a:p>
        </p:txBody>
      </p:sp>
    </p:spTree>
    <p:extLst>
      <p:ext uri="{BB962C8B-B14F-4D97-AF65-F5344CB8AC3E}">
        <p14:creationId xmlns:p14="http://schemas.microsoft.com/office/powerpoint/2010/main" val="2817792506"/>
      </p:ext>
    </p:extLst>
  </p:cSld>
  <p:clrMapOvr>
    <a:masterClrMapping/>
  </p:clrMapOvr>
</p:sldLayout>
</file>

<file path=ppt/slideLayouts/slideLayout17.xml><?xml version="1.0" encoding="utf-8"?>
<p:sldLayout xmlns:a="http://purl.oclc.org/ooxml/drawingml/main" xmlns:r="http://purl.oclc.org/ooxml/officeDocument/relationships" xmlns:p="http://purl.oclc.org/ooxml/presentationml/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pPr lvl="0"/>
            <a:fld id="{FB2ABA79-BFE3-4AF5-AF87-0A68EBAD2820}" type="datetime1">
              <a:rPr lang="en-US" smtClean="0"/>
              <a:pPr lvl="0"/>
              <a:t>3/20/2025</a:t>
            </a:fld>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21FC9C00-BF0C-47A9-A371-3C8BA9DF005D}" type="slidenum">
              <a:rPr lang="en-US" smtClean="0"/>
              <a:t>‹N›</a:t>
            </a:fld>
            <a:endParaRPr lang="en-US"/>
          </a:p>
        </p:txBody>
      </p:sp>
    </p:spTree>
    <p:extLst>
      <p:ext uri="{BB962C8B-B14F-4D97-AF65-F5344CB8AC3E}">
        <p14:creationId xmlns:p14="http://schemas.microsoft.com/office/powerpoint/2010/main" val="696188637"/>
      </p:ext>
    </p:extLst>
  </p:cSld>
  <p:clrMapOvr>
    <a:masterClrMapping/>
  </p:clrMapOvr>
</p:sldLayout>
</file>

<file path=ppt/slideLayouts/slideLayout2.xml><?xml version="1.0" encoding="utf-8"?>
<p:sldLayout xmlns:a="http://purl.oclc.org/ooxml/drawingml/main" xmlns:r="http://purl.oclc.org/ooxml/officeDocument/relationships" xmlns:p="http://purl.oclc.org/ooxml/presentationml/main" type="obj" preserve="1">
  <p:cSld name="Titolo e contenuto">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pPr lvl="0"/>
            <a:fld id="{DE605F52-6605-422D-A0D0-11718F23358D}" type="datetime1">
              <a:rPr lang="en-US" smtClean="0"/>
              <a:pPr lvl="0"/>
              <a:t>3/20/2025</a:t>
            </a:fld>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43769503-D72E-429C-B266-5FC684099390}" type="slidenum">
              <a:rPr lang="en-US" smtClean="0"/>
              <a:t>‹N›</a:t>
            </a:fld>
            <a:endParaRPr lang="en-US"/>
          </a:p>
        </p:txBody>
      </p:sp>
    </p:spTree>
    <p:extLst>
      <p:ext uri="{BB962C8B-B14F-4D97-AF65-F5344CB8AC3E}">
        <p14:creationId xmlns:p14="http://schemas.microsoft.com/office/powerpoint/2010/main" val="3432031503"/>
      </p:ext>
    </p:extLst>
  </p:cSld>
  <p:clrMapOvr>
    <a:masterClrMapping/>
  </p:clrMapOvr>
  <p:hf sldNum="0" hdr="0" ftr="0" dt="0"/>
</p:sldLayout>
</file>

<file path=ppt/slideLayouts/slideLayout3.xml><?xml version="1.0" encoding="utf-8"?>
<p:sldLayout xmlns:a="http://purl.oclc.org/ooxml/drawingml/main" xmlns:r="http://purl.oclc.org/ooxml/officeDocument/relationships" xmlns:p="http://purl.oclc.org/ooxml/presentationml/main" type="secHead" preserve="1">
  <p:cSld name="Intestazione sezione">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
                      <a:schemeClr val="tx1">
                        <a:lumMod val="89%"/>
                      </a:schemeClr>
                    </a:gs>
                    <a:gs pos="0%">
                      <a:schemeClr val="bg1">
                        <a:lumMod val="47%"/>
                        <a:lumOff val="53%"/>
                      </a:schemeClr>
                    </a:gs>
                    <a:gs pos="100%">
                      <a:schemeClr val="tx2">
                        <a:lumMod val="0%"/>
                        <a:lumOff val="100%"/>
                      </a:schemeClr>
                    </a:gs>
                  </a:gsLst>
                  <a:lin ang="8100000" scaled="1"/>
                  <a:tileRect/>
                </a:gradFill>
                <a:effectLst>
                  <a:outerShdw blurRad="469900" dist="342900" dir="5400000" sy="-20%" rotWithShape="0">
                    <a:prstClr val="black">
                      <a:alpha val="66%"/>
                    </a:prstClr>
                  </a:outerShdw>
                </a:effectLst>
                <a:latin typeface="+mj-lt"/>
              </a:defRPr>
            </a:lvl1pPr>
          </a:lstStyle>
          <a:p>
            <a:r>
              <a:rPr lang="it-IT"/>
              <a:t>Fare clic per modificare lo stile del titolo dello schema</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
                      <a:schemeClr val="tx2"/>
                    </a:gs>
                    <a:gs pos="73%">
                      <a:schemeClr val="tx2">
                        <a:lumMod val="60%"/>
                        <a:lumOff val="40%"/>
                      </a:schemeClr>
                    </a:gs>
                    <a:gs pos="0%">
                      <a:schemeClr val="tx2">
                        <a:lumMod val="90%"/>
                        <a:lumOff val="10%"/>
                      </a:schemeClr>
                    </a:gs>
                    <a:gs pos="100%">
                      <a:schemeClr val="tx2">
                        <a:lumMod val="0%"/>
                        <a:lumOff val="1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p>
            <a:pPr lvl="0"/>
            <a:fld id="{F5D3B32F-EB83-4535-8D14-D117BBA0A89F}" type="datetime1">
              <a:rPr lang="en-US" smtClean="0"/>
              <a:pPr lvl="0"/>
              <a:t>3/20/2025</a:t>
            </a:fld>
            <a:endParaRPr lang="en-US"/>
          </a:p>
        </p:txBody>
      </p:sp>
      <p:sp>
        <p:nvSpPr>
          <p:cNvPr id="5" name="Footer Placeholder 4"/>
          <p:cNvSpPr>
            <a:spLocks noGrp="1"/>
          </p:cNvSpPr>
          <p:nvPr>
            <p:ph type="ftr" sz="quarter" idx="11"/>
          </p:nvPr>
        </p:nvSpPr>
        <p:spPr/>
        <p:txBody>
          <a:bodyPr/>
          <a:lstStyle/>
          <a:p>
            <a:pPr lvl="0"/>
            <a:endParaRPr lang="en-US"/>
          </a:p>
        </p:txBody>
      </p:sp>
      <p:sp>
        <p:nvSpPr>
          <p:cNvPr id="6" name="Slide Number Placeholder 5"/>
          <p:cNvSpPr>
            <a:spLocks noGrp="1"/>
          </p:cNvSpPr>
          <p:nvPr>
            <p:ph type="sldNum" sz="quarter" idx="12"/>
          </p:nvPr>
        </p:nvSpPr>
        <p:spPr/>
        <p:txBody>
          <a:bodyPr/>
          <a:lstStyle/>
          <a:p>
            <a:pPr lvl="0"/>
            <a:fld id="{98CCB72B-C644-4BBF-94EF-10175B8D720A}" type="slidenum">
              <a:rPr lang="en-US" smtClean="0"/>
              <a:t>‹N›</a:t>
            </a:fld>
            <a:endParaRPr lang="en-US"/>
          </a:p>
        </p:txBody>
      </p:sp>
    </p:spTree>
    <p:extLst>
      <p:ext uri="{BB962C8B-B14F-4D97-AF65-F5344CB8AC3E}">
        <p14:creationId xmlns:p14="http://schemas.microsoft.com/office/powerpoint/2010/main" val="3972325704"/>
      </p:ext>
    </p:extLst>
  </p:cSld>
  <p:clrMapOvr>
    <a:masterClrMapping/>
  </p:clrMapOvr>
</p:sldLayout>
</file>

<file path=ppt/slideLayouts/slideLayout4.xml><?xml version="1.0" encoding="utf-8"?>
<p:sldLayout xmlns:a="http://purl.oclc.org/ooxml/drawingml/main" xmlns:r="http://purl.oclc.org/ooxml/officeDocument/relationships" xmlns:p="http://purl.oclc.org/ooxml/presentationml/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pPr lvl="0"/>
            <a:fld id="{435F9177-14B3-45DA-BADF-421F98BB4A4B}" type="datetime1">
              <a:rPr lang="en-US" smtClean="0"/>
              <a:pPr lvl="0"/>
              <a:t>3/20/2025</a:t>
            </a:fld>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CC622C54-075C-4F84-B58F-A6FA5D3E57E4}" type="slidenum">
              <a:rPr lang="en-US" smtClean="0"/>
              <a:t>‹N›</a:t>
            </a:fld>
            <a:endParaRPr lang="en-US"/>
          </a:p>
        </p:txBody>
      </p:sp>
    </p:spTree>
    <p:extLst>
      <p:ext uri="{BB962C8B-B14F-4D97-AF65-F5344CB8AC3E}">
        <p14:creationId xmlns:p14="http://schemas.microsoft.com/office/powerpoint/2010/main" val="4090880443"/>
      </p:ext>
    </p:extLst>
  </p:cSld>
  <p:clrMapOvr>
    <a:masterClrMapping/>
  </p:clrMapOvr>
</p:sldLayout>
</file>

<file path=ppt/slideLayouts/slideLayout5.xml><?xml version="1.0" encoding="utf-8"?>
<p:sldLayout xmlns:a="http://purl.oclc.org/ooxml/drawingml/main" xmlns:r="http://purl.oclc.org/ooxml/officeDocument/relationships" xmlns:p="http://purl.oclc.org/ooxml/presentationml/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
                      <a:schemeClr val="tx2"/>
                    </a:gs>
                    <a:gs pos="73%">
                      <a:schemeClr val="tx2">
                        <a:lumMod val="60%"/>
                        <a:lumOff val="40%"/>
                      </a:schemeClr>
                    </a:gs>
                    <a:gs pos="0%">
                      <a:schemeClr val="tx2">
                        <a:lumMod val="90%"/>
                        <a:lumOff val="10%"/>
                      </a:schemeClr>
                    </a:gs>
                    <a:gs pos="100%">
                      <a:schemeClr val="tx2">
                        <a:lumMod val="0%"/>
                        <a:lumOff val="1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120000" y="2505075"/>
            <a:ext cx="5025216"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
                      <a:schemeClr val="tx2"/>
                    </a:gs>
                    <a:gs pos="73%">
                      <a:schemeClr val="tx2">
                        <a:lumMod val="60%"/>
                        <a:lumOff val="40%"/>
                      </a:schemeClr>
                    </a:gs>
                    <a:gs pos="0%">
                      <a:schemeClr val="tx2">
                        <a:lumMod val="90%"/>
                        <a:lumOff val="10%"/>
                      </a:schemeClr>
                    </a:gs>
                    <a:gs pos="100%">
                      <a:schemeClr val="tx2">
                        <a:lumMod val="0%"/>
                        <a:lumOff val="100%"/>
                      </a:schemeClr>
                    </a:gs>
                  </a:gsLst>
                  <a:lin ang="16200000" scaled="1"/>
                </a:gradFill>
              </a:defRPr>
            </a:lvl1pPr>
          </a:lstStyle>
          <a:p>
            <a:pPr marL="0" lvl="0" indent="0">
              <a:buNone/>
            </a:pPr>
            <a:r>
              <a:rPr lang="it-IT"/>
              <a:t>Fare clic per modificare gli stili del testo dello schema</a:t>
            </a:r>
          </a:p>
        </p:txBody>
      </p:sp>
      <p:sp>
        <p:nvSpPr>
          <p:cNvPr id="6" name="Content Placeholder 5"/>
          <p:cNvSpPr>
            <a:spLocks noGrp="1"/>
          </p:cNvSpPr>
          <p:nvPr>
            <p:ph sz="quarter" idx="4"/>
          </p:nvPr>
        </p:nvSpPr>
        <p:spPr>
          <a:xfrm>
            <a:off x="6319840" y="2505075"/>
            <a:ext cx="503554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pPr lvl="0"/>
            <a:fld id="{4F1D37E5-2700-419B-88B7-58AC207052F5}" type="datetime1">
              <a:rPr lang="en-US" smtClean="0"/>
              <a:pPr lvl="0"/>
              <a:t>3/20/2025</a:t>
            </a:fld>
            <a:endParaRPr lang="en-US"/>
          </a:p>
        </p:txBody>
      </p:sp>
      <p:sp>
        <p:nvSpPr>
          <p:cNvPr id="8" name="Footer Placeholder 7"/>
          <p:cNvSpPr>
            <a:spLocks noGrp="1"/>
          </p:cNvSpPr>
          <p:nvPr>
            <p:ph type="ftr" sz="quarter" idx="11"/>
          </p:nvPr>
        </p:nvSpPr>
        <p:spPr/>
        <p:txBody>
          <a:bodyPr/>
          <a:lstStyle/>
          <a:p>
            <a:pPr lvl="0"/>
            <a:endParaRPr lang="en-US"/>
          </a:p>
        </p:txBody>
      </p:sp>
      <p:sp>
        <p:nvSpPr>
          <p:cNvPr id="9" name="Slide Number Placeholder 8"/>
          <p:cNvSpPr>
            <a:spLocks noGrp="1"/>
          </p:cNvSpPr>
          <p:nvPr>
            <p:ph type="sldNum" sz="quarter" idx="12"/>
          </p:nvPr>
        </p:nvSpPr>
        <p:spPr/>
        <p:txBody>
          <a:bodyPr/>
          <a:lstStyle/>
          <a:p>
            <a:pPr lvl="0"/>
            <a:fld id="{FADC8D4C-DC00-41C3-AA59-80C54C00204B}" type="slidenum">
              <a:rPr lang="en-US" smtClean="0"/>
              <a:t>‹N›</a:t>
            </a:fld>
            <a:endParaRPr lang="en-US"/>
          </a:p>
        </p:txBody>
      </p:sp>
    </p:spTree>
    <p:extLst>
      <p:ext uri="{BB962C8B-B14F-4D97-AF65-F5344CB8AC3E}">
        <p14:creationId xmlns:p14="http://schemas.microsoft.com/office/powerpoint/2010/main" val="3118197435"/>
      </p:ext>
    </p:extLst>
  </p:cSld>
  <p:clrMapOvr>
    <a:masterClrMapping/>
  </p:clrMapOvr>
</p:sldLayout>
</file>

<file path=ppt/slideLayouts/slideLayout6.xml><?xml version="1.0" encoding="utf-8"?>
<p:sldLayout xmlns:a="http://purl.oclc.org/ooxml/drawingml/main" xmlns:r="http://purl.oclc.org/ooxml/officeDocument/relationships" xmlns:p="http://purl.oclc.org/ooxml/presentationml/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pPr lvl="0"/>
            <a:fld id="{D675F38C-B46D-4F54-97BB-8AD3CFD0DD69}" type="datetime1">
              <a:rPr lang="en-US" smtClean="0"/>
              <a:pPr lvl="0"/>
              <a:t>3/20/2025</a:t>
            </a:fld>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pPr lvl="0"/>
            <a:fld id="{334EABD8-FDFE-4561-B659-EA0DB252A795}" type="slidenum">
              <a:rPr lang="en-US" smtClean="0"/>
              <a:t>‹N›</a:t>
            </a:fld>
            <a:endParaRPr lang="en-US"/>
          </a:p>
        </p:txBody>
      </p:sp>
    </p:spTree>
    <p:extLst>
      <p:ext uri="{BB962C8B-B14F-4D97-AF65-F5344CB8AC3E}">
        <p14:creationId xmlns:p14="http://schemas.microsoft.com/office/powerpoint/2010/main" val="565866822"/>
      </p:ext>
    </p:extLst>
  </p:cSld>
  <p:clrMapOvr>
    <a:masterClrMapping/>
  </p:clrMapOvr>
</p:sldLayout>
</file>

<file path=ppt/slideLayouts/slideLayout7.xml><?xml version="1.0" encoding="utf-8"?>
<p:sldLayout xmlns:a="http://purl.oclc.org/ooxml/drawingml/main" xmlns:r="http://purl.oclc.org/ooxml/officeDocument/relationships" xmlns:p="http://purl.oclc.org/ooxml/presentationml/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fld id="{22ADE14B-3CD9-4BE3-A88C-1F70A25250BC}" type="datetime1">
              <a:rPr lang="en-US" smtClean="0"/>
              <a:pPr lvl="0"/>
              <a:t>3/20/2025</a:t>
            </a:fld>
            <a:endParaRPr lang="en-US"/>
          </a:p>
        </p:txBody>
      </p:sp>
      <p:sp>
        <p:nvSpPr>
          <p:cNvPr id="3" name="Footer Placeholder 2"/>
          <p:cNvSpPr>
            <a:spLocks noGrp="1"/>
          </p:cNvSpPr>
          <p:nvPr>
            <p:ph type="ftr" sz="quarter" idx="11"/>
          </p:nvPr>
        </p:nvSpPr>
        <p:spPr/>
        <p:txBody>
          <a:bodyPr/>
          <a:lstStyle/>
          <a:p>
            <a:pPr lvl="0"/>
            <a:endParaRPr lang="en-US"/>
          </a:p>
        </p:txBody>
      </p:sp>
      <p:sp>
        <p:nvSpPr>
          <p:cNvPr id="4" name="Slide Number Placeholder 3"/>
          <p:cNvSpPr>
            <a:spLocks noGrp="1"/>
          </p:cNvSpPr>
          <p:nvPr>
            <p:ph type="sldNum" sz="quarter" idx="12"/>
          </p:nvPr>
        </p:nvSpPr>
        <p:spPr/>
        <p:txBody>
          <a:bodyPr/>
          <a:lstStyle/>
          <a:p>
            <a:pPr lvl="0"/>
            <a:fld id="{6F38EC70-B20B-4D27-92F9-2C4A75A8231D}" type="slidenum">
              <a:rPr lang="en-US" smtClean="0"/>
              <a:t>‹N›</a:t>
            </a:fld>
            <a:endParaRPr lang="en-US"/>
          </a:p>
        </p:txBody>
      </p:sp>
    </p:spTree>
    <p:extLst>
      <p:ext uri="{BB962C8B-B14F-4D97-AF65-F5344CB8AC3E}">
        <p14:creationId xmlns:p14="http://schemas.microsoft.com/office/powerpoint/2010/main" val="1808699750"/>
      </p:ext>
    </p:extLst>
  </p:cSld>
  <p:clrMapOvr>
    <a:masterClrMapping/>
  </p:clrMapOvr>
</p:sldLayout>
</file>

<file path=ppt/slideLayouts/slideLayout8.xml><?xml version="1.0" encoding="utf-8"?>
<p:sldLayout xmlns:a="http://purl.oclc.org/ooxml/drawingml/main" xmlns:r="http://purl.oclc.org/ooxml/officeDocument/relationships" xmlns:p="http://purl.oclc.org/ooxml/presentationml/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
                      <a:schemeClr val="tx2"/>
                    </a:gs>
                    <a:gs pos="73%">
                      <a:schemeClr val="tx2">
                        <a:lumMod val="60%"/>
                        <a:lumOff val="40%"/>
                      </a:schemeClr>
                    </a:gs>
                    <a:gs pos="0%">
                      <a:schemeClr val="tx1"/>
                    </a:gs>
                    <a:gs pos="100%">
                      <a:schemeClr val="tx2">
                        <a:lumMod val="0%"/>
                        <a:lumOff val="1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pPr lvl="0"/>
            <a:fld id="{B2263C24-5D8E-4A77-BD5F-9B539B9B3BA8}" type="datetime1">
              <a:rPr lang="en-US" smtClean="0"/>
              <a:pPr lvl="0"/>
              <a:t>3/20/2025</a:t>
            </a:fld>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99236785-E162-4E87-8169-E5629C827D8A}" type="slidenum">
              <a:rPr lang="en-US" smtClean="0"/>
              <a:t>‹N›</a:t>
            </a:fld>
            <a:endParaRPr lang="en-US"/>
          </a:p>
        </p:txBody>
      </p:sp>
    </p:spTree>
    <p:extLst>
      <p:ext uri="{BB962C8B-B14F-4D97-AF65-F5344CB8AC3E}">
        <p14:creationId xmlns:p14="http://schemas.microsoft.com/office/powerpoint/2010/main" val="415146234"/>
      </p:ext>
    </p:extLst>
  </p:cSld>
  <p:clrMapOvr>
    <a:masterClrMapping/>
  </p:clrMapOvr>
</p:sldLayout>
</file>

<file path=ppt/slideLayouts/slideLayout9.xml><?xml version="1.0" encoding="utf-8"?>
<p:sldLayout xmlns:a="http://purl.oclc.org/ooxml/drawingml/main" xmlns:r="http://purl.oclc.org/ooxml/officeDocument/relationships" xmlns:p="http://purl.oclc.org/ooxml/presentationml/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
                      <a:schemeClr val="tx2"/>
                    </a:gs>
                    <a:gs pos="73%">
                      <a:schemeClr val="tx2">
                        <a:lumMod val="60%"/>
                        <a:lumOff val="40%"/>
                      </a:schemeClr>
                    </a:gs>
                    <a:gs pos="0%">
                      <a:schemeClr val="tx1"/>
                    </a:gs>
                    <a:gs pos="100%">
                      <a:schemeClr val="tx2">
                        <a:lumMod val="0%"/>
                        <a:lumOff val="1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pPr lvl="0"/>
            <a:fld id="{59270954-8609-45FC-9BEA-C2BF44E7C20C}" type="datetime1">
              <a:rPr lang="en-US" smtClean="0"/>
              <a:pPr lvl="0"/>
              <a:t>3/20/2025</a:t>
            </a:fld>
            <a:endParaRPr lang="en-US"/>
          </a:p>
        </p:txBody>
      </p:sp>
      <p:sp>
        <p:nvSpPr>
          <p:cNvPr id="6" name="Footer Placeholder 5"/>
          <p:cNvSpPr>
            <a:spLocks noGrp="1"/>
          </p:cNvSpPr>
          <p:nvPr>
            <p:ph type="ftr" sz="quarter" idx="11"/>
          </p:nvPr>
        </p:nvSpPr>
        <p:spPr/>
        <p:txBody>
          <a:bodyPr/>
          <a:lstStyle/>
          <a:p>
            <a:pPr lvl="0"/>
            <a:endParaRPr lang="en-US"/>
          </a:p>
        </p:txBody>
      </p:sp>
      <p:sp>
        <p:nvSpPr>
          <p:cNvPr id="7" name="Slide Number Placeholder 6"/>
          <p:cNvSpPr>
            <a:spLocks noGrp="1"/>
          </p:cNvSpPr>
          <p:nvPr>
            <p:ph type="sldNum" sz="quarter" idx="12"/>
          </p:nvPr>
        </p:nvSpPr>
        <p:spPr/>
        <p:txBody>
          <a:bodyPr/>
          <a:lstStyle/>
          <a:p>
            <a:pPr lvl="0"/>
            <a:fld id="{BBD5BD1C-4CC1-49D0-BC3E-84C225D25F61}" type="slidenum">
              <a:rPr lang="en-US" smtClean="0"/>
              <a:t>‹N›</a:t>
            </a:fld>
            <a:endParaRPr lang="en-US"/>
          </a:p>
        </p:txBody>
      </p:sp>
    </p:spTree>
    <p:extLst>
      <p:ext uri="{BB962C8B-B14F-4D97-AF65-F5344CB8AC3E}">
        <p14:creationId xmlns:p14="http://schemas.microsoft.com/office/powerpoint/2010/main" val="1721711617"/>
      </p:ext>
    </p:extLst>
  </p:cSld>
  <p:clrMapOvr>
    <a:masterClrMapping/>
  </p:clrMapOvr>
</p:sldLayout>
</file>

<file path=ppt/slideMasters/_rels/slideMaster1.xml.rels><?xml version="1.0" encoding="UTF-8" standalone="yes"?>
<Relationships xmlns="http://schemas.openxmlformats.org/package/2006/relationships"><Relationship Id="rId8" Type="http://purl.oclc.org/ooxml/officeDocument/relationships/slideLayout" Target="../slideLayouts/slideLayout8.xml"/><Relationship Id="rId13" Type="http://purl.oclc.org/ooxml/officeDocument/relationships/slideLayout" Target="../slideLayouts/slideLayout13.xml"/><Relationship Id="rId18" Type="http://purl.oclc.org/ooxml/officeDocument/relationships/theme" Target="../theme/theme1.xml"/><Relationship Id="rId3" Type="http://purl.oclc.org/ooxml/officeDocument/relationships/slideLayout" Target="../slideLayouts/slideLayout3.xml"/><Relationship Id="rId7" Type="http://purl.oclc.org/ooxml/officeDocument/relationships/slideLayout" Target="../slideLayouts/slideLayout7.xml"/><Relationship Id="rId12" Type="http://purl.oclc.org/ooxml/officeDocument/relationships/slideLayout" Target="../slideLayouts/slideLayout12.xml"/><Relationship Id="rId17" Type="http://purl.oclc.org/ooxml/officeDocument/relationships/slideLayout" Target="../slideLayouts/slideLayout17.xml"/><Relationship Id="rId2" Type="http://purl.oclc.org/ooxml/officeDocument/relationships/slideLayout" Target="../slideLayouts/slideLayout2.xml"/><Relationship Id="rId16" Type="http://purl.oclc.org/ooxml/officeDocument/relationships/slideLayout" Target="../slideLayouts/slideLayout16.xml"/><Relationship Id="rId1" Type="http://purl.oclc.org/ooxml/officeDocument/relationships/slideLayout" Target="../slideLayouts/slideLayout1.xml"/><Relationship Id="rId6" Type="http://purl.oclc.org/ooxml/officeDocument/relationships/slideLayout" Target="../slideLayouts/slideLayout6.xml"/><Relationship Id="rId11" Type="http://purl.oclc.org/ooxml/officeDocument/relationships/slideLayout" Target="../slideLayouts/slideLayout11.xml"/><Relationship Id="rId5" Type="http://purl.oclc.org/ooxml/officeDocument/relationships/slideLayout" Target="../slideLayouts/slideLayout5.xml"/><Relationship Id="rId15" Type="http://purl.oclc.org/ooxml/officeDocument/relationships/slideLayout" Target="../slideLayouts/slideLayout15.xml"/><Relationship Id="rId10" Type="http://purl.oclc.org/ooxml/officeDocument/relationships/slideLayout" Target="../slideLayouts/slideLayout10.xml"/><Relationship Id="rId19" Type="http://purl.oclc.org/ooxml/officeDocument/relationships/image" Target="../media/image1.png"/><Relationship Id="rId4" Type="http://purl.oclc.org/ooxml/officeDocument/relationships/slideLayout" Target="../slideLayouts/slideLayout4.xml"/><Relationship Id="rId9" Type="http://purl.oclc.org/ooxml/officeDocument/relationships/slideLayout" Target="../slideLayouts/slideLayout9.xml"/><Relationship Id="rId14" Type="http://purl.oclc.org/ooxml/officeDocument/relationships/slideLayout" Target="../slideLayouts/slideLayout14.xml"/></Relationships>
</file>

<file path=ppt/slideMasters/slideMaster1.xml><?xml version="1.0" encoding="utf-8"?>
<p:sldMaster xmlns:a="http://purl.oclc.org/ooxml/drawingml/main" xmlns:r="http://purl.oclc.org/ooxml/officeDocument/relationships" xmlns:p="http://purl.oclc.org/ooxml/presentationml/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
                      <a:schemeClr val="tx1">
                        <a:lumMod val="93%"/>
                      </a:schemeClr>
                    </a:gs>
                    <a:gs pos="0%">
                      <a:schemeClr val="bg1">
                        <a:lumMod val="38%"/>
                        <a:lumOff val="62%"/>
                      </a:schemeClr>
                    </a:gs>
                    <a:gs pos="100%">
                      <a:schemeClr val="tx2">
                        <a:lumMod val="0%"/>
                        <a:lumOff val="100%"/>
                      </a:schemeClr>
                    </a:gs>
                  </a:gsLst>
                  <a:lin ang="5400000" scaled="1"/>
                  <a:tileRect/>
                </a:gradFill>
              </a:defRPr>
            </a:lvl1pPr>
          </a:lstStyle>
          <a:p>
            <a:pPr lvl="0"/>
            <a:fld id="{B5528D2B-237A-4FBB-AAB5-F48F0D441FFB}" type="datetime1">
              <a:rPr lang="en-US" smtClean="0"/>
              <a:pPr lvl="0"/>
              <a:t>3/20/2025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
                      <a:schemeClr val="tx1">
                        <a:lumMod val="93%"/>
                      </a:schemeClr>
                    </a:gs>
                    <a:gs pos="0%">
                      <a:schemeClr val="bg1">
                        <a:lumMod val="38%"/>
                        <a:lumOff val="62%"/>
                      </a:schemeClr>
                    </a:gs>
                    <a:gs pos="100%">
                      <a:schemeClr val="tx2">
                        <a:lumMod val="0%"/>
                        <a:lumOff val="100%"/>
                      </a:schemeClr>
                    </a:gs>
                  </a:gsLst>
                  <a:lin ang="5400000" scaled="1"/>
                  <a:tileRect/>
                </a:gradFill>
              </a:defRPr>
            </a:lvl1pPr>
          </a:lstStyle>
          <a:p>
            <a:pPr lvl="0"/>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
                      <a:schemeClr val="tx1">
                        <a:lumMod val="93%"/>
                      </a:schemeClr>
                    </a:gs>
                    <a:gs pos="0%">
                      <a:schemeClr val="bg1">
                        <a:lumMod val="38%"/>
                        <a:lumOff val="62%"/>
                      </a:schemeClr>
                    </a:gs>
                    <a:gs pos="100%">
                      <a:schemeClr val="tx2">
                        <a:lumMod val="0%"/>
                        <a:lumOff val="100%"/>
                      </a:schemeClr>
                    </a:gs>
                  </a:gsLst>
                  <a:lin ang="5400000" scaled="1"/>
                  <a:tileRect/>
                </a:gradFill>
              </a:defRPr>
            </a:lvl1pPr>
          </a:lstStyle>
          <a:p>
            <a:pPr lvl="0"/>
            <a:fld id="{D5E5A8A3-8A88-4BF1-B7BC-CC8429155D17}" type="slidenum">
              <a:rPr lang="en-US" smtClean="0"/>
              <a:t>‹N›</a:t>
            </a:fld>
            <a:endParaRPr lang="en-US"/>
          </a:p>
        </p:txBody>
      </p:sp>
    </p:spTree>
    <p:extLst>
      <p:ext uri="{BB962C8B-B14F-4D97-AF65-F5344CB8AC3E}">
        <p14:creationId xmlns:p14="http://schemas.microsoft.com/office/powerpoint/2010/main" val="311706576"/>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
        </a:lnSpc>
        <a:spcBef>
          <a:spcPct val="0%"/>
        </a:spcBef>
        <a:buNone/>
        <a:defRPr sz="5400" b="0" kern="1200">
          <a:gradFill flip="none" rotWithShape="1">
            <a:gsLst>
              <a:gs pos="28%">
                <a:schemeClr val="tx1">
                  <a:lumMod val="93%"/>
                </a:schemeClr>
              </a:gs>
              <a:gs pos="0%">
                <a:schemeClr val="bg1">
                  <a:lumMod val="25%"/>
                  <a:lumOff val="75%"/>
                </a:schemeClr>
              </a:gs>
              <a:gs pos="100%">
                <a:schemeClr val="tx2">
                  <a:lumMod val="0%"/>
                  <a:lumOff val="100%"/>
                </a:schemeClr>
              </a:gs>
            </a:gsLst>
            <a:lin ang="4800000" scaled="0"/>
            <a:tileRect/>
          </a:gradFill>
          <a:latin typeface="+mj-lt"/>
          <a:ea typeface="+mj-ea"/>
          <a:cs typeface="+mj-cs"/>
        </a:defRPr>
      </a:lvl1pPr>
    </p:titleStyle>
    <p:bodyStyle>
      <a:lvl1pPr marL="228600" indent="-228600" algn="l" defTabSz="914400" rtl="0" eaLnBrk="1" latinLnBrk="0" hangingPunct="1">
        <a:lnSpc>
          <a:spcPct val="90%"/>
        </a:lnSpc>
        <a:spcBef>
          <a:spcPts val="1000"/>
        </a:spcBef>
        <a:buFont typeface="Arial" panose="020B0604020202020204" pitchFamily="34" charset="0"/>
        <a:buChar char="•"/>
        <a:defRPr sz="2800" kern="1200">
          <a:gradFill>
            <a:gsLst>
              <a:gs pos="34%">
                <a:schemeClr val="tx1">
                  <a:lumMod val="93%"/>
                </a:schemeClr>
              </a:gs>
              <a:gs pos="0%">
                <a:schemeClr val="bg1">
                  <a:lumMod val="25%"/>
                  <a:lumOff val="75%"/>
                </a:schemeClr>
              </a:gs>
              <a:gs pos="100%">
                <a:schemeClr val="tx2">
                  <a:lumMod val="0%"/>
                  <a:lumOff val="100%"/>
                </a:schemeClr>
              </a:gs>
            </a:gsLst>
            <a:lin ang="4800000" scaled="0"/>
          </a:gradFill>
          <a:latin typeface="+mn-lt"/>
          <a:ea typeface="+mn-ea"/>
          <a:cs typeface="+mn-cs"/>
        </a:defRPr>
      </a:lvl1pPr>
      <a:lvl2pPr marL="685800" indent="-228600" algn="l" defTabSz="914400" rtl="0" eaLnBrk="1" latinLnBrk="0" hangingPunct="1">
        <a:lnSpc>
          <a:spcPct val="90%"/>
        </a:lnSpc>
        <a:spcBef>
          <a:spcPts val="500"/>
        </a:spcBef>
        <a:buFont typeface="Arial" panose="020B0604020202020204" pitchFamily="34" charset="0"/>
        <a:buChar char="•"/>
        <a:defRPr sz="2400" kern="1200">
          <a:gradFill>
            <a:gsLst>
              <a:gs pos="34%">
                <a:schemeClr val="tx1">
                  <a:lumMod val="93%"/>
                </a:schemeClr>
              </a:gs>
              <a:gs pos="0%">
                <a:schemeClr val="bg1">
                  <a:lumMod val="25%"/>
                  <a:lumOff val="75%"/>
                </a:schemeClr>
              </a:gs>
              <a:gs pos="100%">
                <a:schemeClr val="tx2">
                  <a:lumMod val="0%"/>
                  <a:lumOff val="100%"/>
                </a:schemeClr>
              </a:gs>
            </a:gsLst>
            <a:lin ang="4800000" scaled="0"/>
          </a:gradFill>
          <a:latin typeface="+mn-lt"/>
          <a:ea typeface="+mn-ea"/>
          <a:cs typeface="+mn-cs"/>
        </a:defRPr>
      </a:lvl2pPr>
      <a:lvl3pPr marL="1143000" indent="-228600" algn="l" defTabSz="914400" rtl="0" eaLnBrk="1" latinLnBrk="0" hangingPunct="1">
        <a:lnSpc>
          <a:spcPct val="90%"/>
        </a:lnSpc>
        <a:spcBef>
          <a:spcPts val="500"/>
        </a:spcBef>
        <a:buFont typeface="Arial" panose="020B0604020202020204" pitchFamily="34" charset="0"/>
        <a:buChar char="•"/>
        <a:defRPr sz="2000" kern="1200">
          <a:gradFill>
            <a:gsLst>
              <a:gs pos="34%">
                <a:schemeClr val="tx1">
                  <a:lumMod val="93%"/>
                </a:schemeClr>
              </a:gs>
              <a:gs pos="0%">
                <a:schemeClr val="bg1">
                  <a:lumMod val="25%"/>
                  <a:lumOff val="75%"/>
                </a:schemeClr>
              </a:gs>
              <a:gs pos="100%">
                <a:schemeClr val="tx2">
                  <a:lumMod val="0%"/>
                  <a:lumOff val="100%"/>
                </a:schemeClr>
              </a:gs>
            </a:gsLst>
            <a:lin ang="4800000" scaled="0"/>
          </a:gradFill>
          <a:latin typeface="+mn-lt"/>
          <a:ea typeface="+mn-ea"/>
          <a:cs typeface="+mn-cs"/>
        </a:defRPr>
      </a:lvl3pPr>
      <a:lvl4pPr marL="1600200" indent="-228600" algn="l" defTabSz="914400" rtl="0" eaLnBrk="1" latinLnBrk="0" hangingPunct="1">
        <a:lnSpc>
          <a:spcPct val="90%"/>
        </a:lnSpc>
        <a:spcBef>
          <a:spcPts val="500"/>
        </a:spcBef>
        <a:buFont typeface="Arial" panose="020B0604020202020204" pitchFamily="34" charset="0"/>
        <a:buChar char="•"/>
        <a:defRPr sz="1800" kern="1200">
          <a:gradFill>
            <a:gsLst>
              <a:gs pos="34%">
                <a:schemeClr val="tx1">
                  <a:lumMod val="93%"/>
                </a:schemeClr>
              </a:gs>
              <a:gs pos="0%">
                <a:schemeClr val="bg1">
                  <a:lumMod val="25%"/>
                  <a:lumOff val="75%"/>
                </a:schemeClr>
              </a:gs>
              <a:gs pos="100%">
                <a:schemeClr val="tx2">
                  <a:lumMod val="0%"/>
                  <a:lumOff val="100%"/>
                </a:schemeClr>
              </a:gs>
            </a:gsLst>
            <a:lin ang="4800000" scaled="0"/>
          </a:gradFill>
          <a:latin typeface="+mn-lt"/>
          <a:ea typeface="+mn-ea"/>
          <a:cs typeface="+mn-cs"/>
        </a:defRPr>
      </a:lvl4pPr>
      <a:lvl5pPr marL="2057400" indent="-228600" algn="l" defTabSz="914400" rtl="0" eaLnBrk="1" latinLnBrk="0" hangingPunct="1">
        <a:lnSpc>
          <a:spcPct val="90%"/>
        </a:lnSpc>
        <a:spcBef>
          <a:spcPts val="500"/>
        </a:spcBef>
        <a:buFont typeface="Arial" panose="020B0604020202020204" pitchFamily="34" charset="0"/>
        <a:buChar char="•"/>
        <a:defRPr sz="1800" kern="1200">
          <a:gradFill>
            <a:gsLst>
              <a:gs pos="34%">
                <a:schemeClr val="tx1">
                  <a:lumMod val="93%"/>
                </a:schemeClr>
              </a:gs>
              <a:gs pos="0%">
                <a:schemeClr val="bg1">
                  <a:lumMod val="25%"/>
                  <a:lumOff val="75%"/>
                </a:schemeClr>
              </a:gs>
              <a:gs pos="100%">
                <a:schemeClr val="tx2">
                  <a:lumMod val="0%"/>
                  <a:lumOff val="100%"/>
                </a:schemeClr>
              </a:gs>
            </a:gsLst>
            <a:lin ang="4800000" scaled="0"/>
          </a:gradFill>
          <a:latin typeface="+mn-lt"/>
          <a:ea typeface="+mn-ea"/>
          <a:cs typeface="+mn-cs"/>
        </a:defRPr>
      </a:lvl5pPr>
      <a:lvl6pPr marL="2514600" indent="-228600" algn="l" defTabSz="914400" rtl="0" eaLnBrk="1" latinLnBrk="0" hangingPunct="1">
        <a:lnSpc>
          <a:spcPct val="9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purl.oclc.org/ooxml/officeDocument/relationships/image" Target="../media/image2.png"/><Relationship Id="rId1" Type="http://purl.oclc.org/ooxml/officeDocument/relationships/slideLayout" Target="../slideLayouts/slideLayout1.xml"/></Relationships>
</file>

<file path=ppt/slides/_rels/slide10.xml.rels><?xml version="1.0" encoding="UTF-8" standalone="yes"?>
<Relationships xmlns="http://schemas.openxmlformats.org/package/2006/relationships"><Relationship Id="rId3" Type="http://purl.oclc.org/ooxml/officeDocument/relationships/image" Target="../media/image7.jpeg"/><Relationship Id="rId2" Type="http://purl.oclc.org/ooxml/officeDocument/relationships/image" Target="../media/image1.png"/><Relationship Id="rId1" Type="http://purl.oclc.org/ooxml/officeDocument/relationships/slideLayout" Target="../slideLayouts/slideLayout2.xml"/></Relationships>
</file>

<file path=ppt/slides/_rels/slide11.xml.rels><?xml version="1.0" encoding="UTF-8" standalone="yes"?>
<Relationships xmlns="http://schemas.openxmlformats.org/package/2006/relationships"><Relationship Id="rId2" Type="http://purl.oclc.org/ooxml/officeDocument/relationships/image" Target="../media/image8.png"/><Relationship Id="rId1" Type="http://purl.oclc.org/ooxml/officeDocument/relationships/slideLayout" Target="../slideLayouts/slideLayout2.xml"/></Relationships>
</file>

<file path=ppt/slides/_rels/slide12.xml.rels><?xml version="1.0" encoding="UTF-8" standalone="yes"?>
<Relationships xmlns="http://schemas.openxmlformats.org/package/2006/relationships"><Relationship Id="rId2" Type="http://purl.oclc.org/ooxml/officeDocument/relationships/image" Target="../media/image9.png"/><Relationship Id="rId1" Type="http://purl.oclc.org/ooxml/officeDocument/relationships/slideLayout" Target="../slideLayouts/slideLayout2.xml"/></Relationships>
</file>

<file path=ppt/slides/_rels/slide13.xml.rels><?xml version="1.0" encoding="UTF-8" standalone="yes"?>
<Relationships xmlns="http://schemas.openxmlformats.org/package/2006/relationships"><Relationship Id="rId2" Type="http://purl.oclc.org/ooxml/officeDocument/relationships/image" Target="../media/image10.png"/><Relationship Id="rId1" Type="http://purl.oclc.org/ooxml/officeDocument/relationships/slideLayout" Target="../slideLayouts/slideLayout2.xml"/></Relationships>
</file>

<file path=ppt/slides/_rels/slide14.xml.rels><?xml version="1.0" encoding="UTF-8" standalone="yes"?>
<Relationships xmlns="http://schemas.openxmlformats.org/package/2006/relationships"><Relationship Id="rId3" Type="http://purl.oclc.org/ooxml/officeDocument/relationships/image" Target="../media/image11.png"/><Relationship Id="rId2" Type="http://purl.oclc.org/ooxml/officeDocument/relationships/notesSlide" Target="../notesSlides/notesSlide1.xml"/><Relationship Id="rId1" Type="http://purl.oclc.org/ooxml/officeDocument/relationships/slideLayout" Target="../slideLayouts/slideLayout2.xml"/></Relationships>
</file>

<file path=ppt/slides/_rels/slide15.xml.rels><?xml version="1.0" encoding="UTF-8" standalone="yes"?>
<Relationships xmlns="http://schemas.openxmlformats.org/package/2006/relationships"><Relationship Id="rId3" Type="http://purl.oclc.org/ooxml/officeDocument/relationships/image" Target="../media/image1.png"/><Relationship Id="rId2" Type="http://purl.oclc.org/ooxml/officeDocument/relationships/notesSlide" Target="../notesSlides/notesSlide2.xml"/><Relationship Id="rId1" Type="http://purl.oclc.org/ooxml/officeDocument/relationships/slideLayout" Target="../slideLayouts/slideLayout2.xml"/><Relationship Id="rId4" Type="http://purl.oclc.org/ooxml/officeDocument/relationships/image" Target="../media/image12.png"/></Relationships>
</file>

<file path=ppt/slides/_rels/slide16.xml.rels><?xml version="1.0" encoding="UTF-8" standalone="yes"?>
<Relationships xmlns="http://schemas.openxmlformats.org/package/2006/relationships"><Relationship Id="rId3" Type="http://purl.oclc.org/ooxml/officeDocument/relationships/image" Target="../media/image13.png"/><Relationship Id="rId2" Type="http://purl.oclc.org/ooxml/officeDocument/relationships/image" Target="../media/image1.png"/><Relationship Id="rId1" Type="http://purl.oclc.org/ooxml/officeDocument/relationships/slideLayout" Target="../slideLayouts/slideLayout2.xml"/></Relationships>
</file>

<file path=ppt/slides/_rels/slide17.xml.rels><?xml version="1.0" encoding="UTF-8" standalone="yes"?>
<Relationships xmlns="http://schemas.openxmlformats.org/package/2006/relationships"><Relationship Id="rId3" Type="http://purl.oclc.org/ooxml/officeDocument/relationships/image" Target="../media/image14.png"/><Relationship Id="rId2" Type="http://purl.oclc.org/ooxml/officeDocument/relationships/image" Target="../media/image1.png"/><Relationship Id="rId1" Type="http://purl.oclc.org/ooxml/officeDocument/relationships/slideLayout" Target="../slideLayouts/slideLayout2.xml"/></Relationships>
</file>

<file path=ppt/slides/_rels/slide18.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19.xml.rels><?xml version="1.0" encoding="UTF-8" standalone="yes"?>
<Relationships xmlns="http://schemas.openxmlformats.org/package/2006/relationships"><Relationship Id="rId3" Type="http://purl.oclc.org/ooxml/officeDocument/relationships/image" Target="../media/image15.png"/><Relationship Id="rId2" Type="http://purl.oclc.org/ooxml/officeDocument/relationships/image" Target="../media/image1.png"/><Relationship Id="rId1" Type="http://purl.oclc.org/ooxml/officeDocument/relationships/slideLayout" Target="../slideLayouts/slideLayout2.xml"/><Relationship Id="rId4" Type="http://purl.oclc.org/ooxml/officeDocument/relationships/image" Target="../media/image16.png"/></Relationships>
</file>

<file path=ppt/slides/_rels/slide2.xml.rels><?xml version="1.0" encoding="UTF-8" standalone="yes"?>
<Relationships xmlns="http://schemas.openxmlformats.org/package/2006/relationships"><Relationship Id="rId3" Type="http://purl.oclc.org/ooxml/officeDocument/relationships/image" Target="../media/image4.png"/><Relationship Id="rId2" Type="http://purl.oclc.org/ooxml/officeDocument/relationships/image" Target="../media/image1.png"/><Relationship Id="rId1" Type="http://purl.oclc.org/ooxml/officeDocument/relationships/slideLayout" Target="../slideLayouts/slideLayout2.xml"/><Relationship Id="rId4" Type="http://purl.oclc.org/ooxml/officeDocument/relationships/image" Target="../media/image3.png"/></Relationships>
</file>

<file path=ppt/slides/_rels/slide20.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21.xml.rels><?xml version="1.0" encoding="UTF-8" standalone="yes"?>
<Relationships xmlns="http://schemas.openxmlformats.org/package/2006/relationships"><Relationship Id="rId3" Type="http://purl.oclc.org/ooxml/officeDocument/relationships/image" Target="../media/image18.png"/><Relationship Id="rId2" Type="http://purl.oclc.org/ooxml/officeDocument/relationships/image" Target="../media/image17.png"/><Relationship Id="rId1" Type="http://purl.oclc.org/ooxml/officeDocument/relationships/slideLayout" Target="../slideLayouts/slideLayout2.xml"/></Relationships>
</file>

<file path=ppt/slides/_rels/slide3.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4.xml.rels><?xml version="1.0" encoding="UTF-8" standalone="yes"?>
<Relationships xmlns="http://schemas.openxmlformats.org/package/2006/relationships"><Relationship Id="rId3" Type="http://purl.oclc.org/ooxml/officeDocument/relationships/image" Target="../media/image4.gif"/><Relationship Id="rId2" Type="http://purl.oclc.org/ooxml/officeDocument/relationships/image" Target="../media/image1.png"/><Relationship Id="rId1" Type="http://purl.oclc.org/ooxml/officeDocument/relationships/slideLayout" Target="../slideLayouts/slideLayout2.xml"/></Relationships>
</file>

<file path=ppt/slides/_rels/slide5.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6.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7.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8.xml.rels><?xml version="1.0" encoding="UTF-8" standalone="yes"?>
<Relationships xmlns="http://schemas.openxmlformats.org/package/2006/relationships"><Relationship Id="rId3" Type="http://purl.oclc.org/ooxml/officeDocument/relationships/image" Target="../media/image5.png"/><Relationship Id="rId2" Type="http://purl.oclc.org/ooxml/officeDocument/relationships/image" Target="../media/image1.png"/><Relationship Id="rId1" Type="http://purl.oclc.org/ooxml/officeDocument/relationships/slideLayout" Target="../slideLayouts/slideLayout2.xml"/></Relationships>
</file>

<file path=ppt/slides/_rels/slide9.xml.rels><?xml version="1.0" encoding="UTF-8" standalone="yes"?>
<Relationships xmlns="http://schemas.openxmlformats.org/package/2006/relationships"><Relationship Id="rId3" Type="http://purl.oclc.org/ooxml/officeDocument/relationships/image" Target="../media/image6.png"/><Relationship Id="rId2" Type="http://purl.oclc.org/ooxml/officeDocument/relationships/image" Target="../media/image1.png"/><Relationship Id="rId1" Type="http://purl.oclc.org/ooxml/officeDocument/relationships/slideLayout" Target="../slideLayouts/slideLayout2.xml"/></Relationships>
</file>

<file path=ppt/slides/slide1.xml><?xml version="1.0" encoding="utf-8"?>
<p:sld xmlns:a="http://purl.oclc.org/ooxml/drawingml/main" xmlns:r="http://purl.oclc.org/ooxml/officeDocument/relationships" xmlns:p="http://purl.oclc.org/ooxml/presentationml/main">
  <p:cSld name="Slide1">
    <p:bg>
      <p:bgPr>
        <a:solidFill>
          <a:srgbClr val="000000"/>
        </a:solidFill>
        <a:effectLst/>
      </p:bgPr>
    </p:bg>
    <p:spTree>
      <p:nvGrpSpPr>
        <p:cNvPr id="1" name=""/>
        <p:cNvGrpSpPr/>
        <p:nvPr/>
      </p:nvGrpSpPr>
      <p:grpSpPr>
        <a:xfrm>
          <a:off x="0" y="0"/>
          <a:ext cx="0" cy="0"/>
          <a:chOff x="0" y="0"/>
          <a:chExt cx="0" cy="0"/>
        </a:xfrm>
      </p:grpSpPr>
      <p:pic>
        <p:nvPicPr>
          <p:cNvPr id="2" name="Immagine 4" descr="Immagine che contiene testo, schermata, elettronica, computer&#10;&#10;Il contenuto generato dall'IA potrebbe non essere corretto.">
            <a:extLst>
              <a:ext uri="{FF2B5EF4-FFF2-40B4-BE49-F238E27FC236}">
                <a16:creationId xmlns:a16="http://schemas.microsoft.com/office/drawing/2014/main" id="{2CB72BA2-A049-98B3-E7BB-422CA52F09AB}"/>
              </a:ext>
            </a:extLst>
          </p:cNvPr>
          <p:cNvPicPr>
            <a:picLocks noChangeAspect="1"/>
          </p:cNvPicPr>
          <p:nvPr/>
        </p:nvPicPr>
        <p:blipFill>
          <a:blip r:embed="rId2"/>
          <a:srcRect t="4.466%" r="9.091%" b="6.213%"/>
          <a:stretch>
            <a:fillRect/>
          </a:stretch>
        </p:blipFill>
        <p:spPr>
          <a:xfrm>
            <a:off x="0" y="10"/>
            <a:ext cx="12191978" cy="6857990"/>
          </a:xfrm>
          <a:prstGeom prst="rect">
            <a:avLst/>
          </a:prstGeom>
          <a:noFill/>
          <a:ln cap="flat">
            <a:noFill/>
          </a:ln>
        </p:spPr>
      </p:pic>
      <p:sp>
        <p:nvSpPr>
          <p:cNvPr id="3" name="Sottotitolo 2">
            <a:extLst>
              <a:ext uri="{FF2B5EF4-FFF2-40B4-BE49-F238E27FC236}">
                <a16:creationId xmlns:a16="http://schemas.microsoft.com/office/drawing/2014/main" id="{FA3350F4-65D9-FB62-35C5-E15A6C3F279F}"/>
              </a:ext>
            </a:extLst>
          </p:cNvPr>
          <p:cNvSpPr txBox="1">
            <a:spLocks noGrp="1"/>
          </p:cNvSpPr>
          <p:nvPr>
            <p:ph type="subTitle" idx="1"/>
          </p:nvPr>
        </p:nvSpPr>
        <p:spPr>
          <a:xfrm>
            <a:off x="-143415" y="4566001"/>
            <a:ext cx="3793196" cy="1129887"/>
          </a:xfrm>
        </p:spPr>
        <p:txBody>
          <a:bodyPr/>
          <a:lstStyle/>
          <a:p>
            <a:pPr lvl="0"/>
            <a:r>
              <a:rPr lang="it-IT" sz="2200" b="1" dirty="0">
                <a:solidFill>
                  <a:srgbClr val="FFFFFF"/>
                </a:solidFill>
              </a:rPr>
              <a:t>Antimo Barbato M63/1079</a:t>
            </a:r>
          </a:p>
          <a:p>
            <a:pPr lvl="0"/>
            <a:r>
              <a:rPr lang="it-IT" sz="2200" b="1" dirty="0">
                <a:solidFill>
                  <a:srgbClr val="FFFFFF"/>
                </a:solidFill>
              </a:rPr>
              <a:t>Ricerca operativa</a:t>
            </a:r>
          </a:p>
        </p:txBody>
      </p:sp>
    </p:spTree>
  </p:cSld>
  <p:clrMapOvr>
    <a:masterClrMapping/>
  </p:clrMapOvr>
</p:sld>
</file>

<file path=ppt/slides/slide10.xml><?xml version="1.0" encoding="utf-8"?>
<p:sld xmlns:a="http://purl.oclc.org/ooxml/drawingml/main" xmlns:r="http://purl.oclc.org/ooxml/officeDocument/relationships" xmlns:p="http://purl.oclc.org/ooxml/presentationml/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Immagine 3" descr="Immagine che contiene computer, computer, Dispositivo di output, interno&#10;&#10;Il contenuto generato dall'IA potrebbe non essere corretto.">
            <a:extLst>
              <a:ext uri="{FF2B5EF4-FFF2-40B4-BE49-F238E27FC236}">
                <a16:creationId xmlns:a16="http://schemas.microsoft.com/office/drawing/2014/main" id="{E3717383-86CF-4461-6B75-0274D8F13609}"/>
              </a:ext>
            </a:extLst>
          </p:cNvPr>
          <p:cNvPicPr>
            <a:picLocks noChangeAspect="1"/>
          </p:cNvPicPr>
          <p:nvPr/>
        </p:nvPicPr>
        <p:blipFill>
          <a:blip r:embed="rId3">
            <a:duotone>
              <a:prstClr val="black"/>
              <a:schemeClr val="tx2">
                <a:tint val="45%"/>
                <a:satMod val="400%"/>
              </a:schemeClr>
            </a:duotone>
            <a:alphaModFix amt="12%"/>
            <a:extLst>
              <a:ext uri="{28A0092B-C50C-407E-A947-70E740481C1C}">
                <a14:useLocalDpi xmlns:a14="http://schemas.microsoft.com/office/drawing/2010/main" val="0"/>
              </a:ext>
            </a:extLst>
          </a:blip>
          <a:srcRect l="9.179%" r="24.154%"/>
          <a:stretch/>
        </p:blipFill>
        <p:spPr>
          <a:xfrm>
            <a:off x="0" y="0"/>
            <a:ext cx="12191980" cy="6858000"/>
          </a:xfrm>
          <a:prstGeom prst="rect">
            <a:avLst/>
          </a:prstGeom>
        </p:spPr>
      </p:pic>
      <p:sp>
        <p:nvSpPr>
          <p:cNvPr id="2" name="Titolo 1">
            <a:extLst>
              <a:ext uri="{FF2B5EF4-FFF2-40B4-BE49-F238E27FC236}">
                <a16:creationId xmlns:a16="http://schemas.microsoft.com/office/drawing/2014/main" id="{0D5AC099-BE84-B1B8-85BF-7DD78045CADA}"/>
              </a:ext>
            </a:extLst>
          </p:cNvPr>
          <p:cNvSpPr txBox="1">
            <a:spLocks noGrp="1"/>
          </p:cNvSpPr>
          <p:nvPr>
            <p:ph type="title"/>
          </p:nvPr>
        </p:nvSpPr>
        <p:spPr>
          <a:xfrm>
            <a:off x="310896" y="5533876"/>
            <a:ext cx="7943088" cy="994940"/>
          </a:xfrm>
        </p:spPr>
        <p:txBody>
          <a:bodyPr vert="horz" wrap="none" lIns="91440" tIns="45720" rIns="91440" bIns="45720" rtlCol="0" anchor="t">
            <a:normAutofit fontScale="90%"/>
          </a:bodyPr>
          <a:lstStyle/>
          <a:p>
            <a:pPr algn="r"/>
            <a:r>
              <a:rPr lang="en-US" sz="8000" spc="-300" dirty="0" err="1">
                <a:gradFill flip="none" rotWithShape="1">
                  <a:gsLst>
                    <a:gs pos="32%">
                      <a:schemeClr val="tx1">
                        <a:lumMod val="89%"/>
                      </a:schemeClr>
                    </a:gs>
                    <a:gs pos="0%">
                      <a:schemeClr val="bg1">
                        <a:lumMod val="41%"/>
                        <a:lumOff val="59%"/>
                      </a:schemeClr>
                    </a:gs>
                    <a:gs pos="100%">
                      <a:schemeClr val="tx2">
                        <a:lumMod val="0%"/>
                        <a:lumOff val="100%"/>
                      </a:schemeClr>
                    </a:gs>
                  </a:gsLst>
                  <a:lin ang="8100000" scaled="1"/>
                  <a:tileRect/>
                </a:gradFill>
                <a:effectLst>
                  <a:outerShdw blurRad="469900" dist="342900" dir="5400000" sy="-20%" rotWithShape="0">
                    <a:prstClr val="black">
                      <a:alpha val="66%"/>
                    </a:prstClr>
                  </a:outerShdw>
                </a:effectLst>
                <a:latin typeface="Aharoni" panose="02010803020104030203" pitchFamily="2" charset="-79"/>
                <a:cs typeface="Aharoni" panose="02010803020104030203" pitchFamily="2" charset="-79"/>
              </a:rPr>
              <a:t>Passiamo</a:t>
            </a:r>
            <a:r>
              <a:rPr lang="en-US" sz="8000" spc="-300" dirty="0">
                <a:gradFill flip="none" rotWithShape="1">
                  <a:gsLst>
                    <a:gs pos="32%">
                      <a:schemeClr val="tx1">
                        <a:lumMod val="89%"/>
                      </a:schemeClr>
                    </a:gs>
                    <a:gs pos="0%">
                      <a:schemeClr val="bg1">
                        <a:lumMod val="41%"/>
                        <a:lumOff val="59%"/>
                      </a:schemeClr>
                    </a:gs>
                    <a:gs pos="100%">
                      <a:schemeClr val="tx2">
                        <a:lumMod val="0%"/>
                        <a:lumOff val="100%"/>
                      </a:schemeClr>
                    </a:gs>
                  </a:gsLst>
                  <a:lin ang="8100000" scaled="1"/>
                  <a:tileRect/>
                </a:gradFill>
                <a:effectLst>
                  <a:outerShdw blurRad="469900" dist="342900" dir="5400000" sy="-20%" rotWithShape="0">
                    <a:prstClr val="black">
                      <a:alpha val="66%"/>
                    </a:prstClr>
                  </a:outerShdw>
                </a:effectLst>
                <a:latin typeface="Aharoni" panose="02010803020104030203" pitchFamily="2" charset="-79"/>
                <a:cs typeface="Aharoni" panose="02010803020104030203" pitchFamily="2" charset="-79"/>
              </a:rPr>
              <a:t> al </a:t>
            </a:r>
            <a:r>
              <a:rPr lang="en-US" sz="8000" spc="-300" dirty="0" err="1">
                <a:gradFill flip="none" rotWithShape="1">
                  <a:gsLst>
                    <a:gs pos="32%">
                      <a:schemeClr val="tx1">
                        <a:lumMod val="89%"/>
                      </a:schemeClr>
                    </a:gs>
                    <a:gs pos="0%">
                      <a:schemeClr val="bg1">
                        <a:lumMod val="41%"/>
                        <a:lumOff val="59%"/>
                      </a:schemeClr>
                    </a:gs>
                    <a:gs pos="100%">
                      <a:schemeClr val="tx2">
                        <a:lumMod val="0%"/>
                        <a:lumOff val="100%"/>
                      </a:schemeClr>
                    </a:gs>
                  </a:gsLst>
                  <a:lin ang="8100000" scaled="1"/>
                  <a:tileRect/>
                </a:gradFill>
                <a:effectLst>
                  <a:outerShdw blurRad="469900" dist="342900" dir="5400000" sy="-20%" rotWithShape="0">
                    <a:prstClr val="black">
                      <a:alpha val="66%"/>
                    </a:prstClr>
                  </a:outerShdw>
                </a:effectLst>
                <a:latin typeface="Aharoni" panose="02010803020104030203" pitchFamily="2" charset="-79"/>
                <a:cs typeface="Aharoni" panose="02010803020104030203" pitchFamily="2" charset="-79"/>
              </a:rPr>
              <a:t>codice</a:t>
            </a:r>
            <a:r>
              <a:rPr lang="en-US" sz="8000" spc="-300" dirty="0">
                <a:gradFill flip="none" rotWithShape="1">
                  <a:gsLst>
                    <a:gs pos="32%">
                      <a:schemeClr val="tx1">
                        <a:lumMod val="89%"/>
                      </a:schemeClr>
                    </a:gs>
                    <a:gs pos="0%">
                      <a:schemeClr val="bg1">
                        <a:lumMod val="41%"/>
                        <a:lumOff val="59%"/>
                      </a:schemeClr>
                    </a:gs>
                    <a:gs pos="100%">
                      <a:schemeClr val="tx2">
                        <a:lumMod val="0%"/>
                        <a:lumOff val="100%"/>
                      </a:schemeClr>
                    </a:gs>
                  </a:gsLst>
                  <a:lin ang="8100000" scaled="1"/>
                  <a:tileRect/>
                </a:gradFill>
                <a:effectLst>
                  <a:outerShdw blurRad="469900" dist="342900" dir="5400000" sy="-20%" rotWithShape="0">
                    <a:prstClr val="black">
                      <a:alpha val="66%"/>
                    </a:prstClr>
                  </a:outerShdw>
                </a:effectLst>
                <a:latin typeface="Aharoni" panose="02010803020104030203" pitchFamily="2" charset="-79"/>
                <a:cs typeface="Aharoni" panose="02010803020104030203" pitchFamily="2" charset="-79"/>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3EC2303-EEA1-B4C1-58EE-AB810EBA8AD8}"/>
              </a:ext>
            </a:extLst>
          </p:cNvPr>
          <p:cNvSpPr>
            <a:spLocks noGrp="1"/>
          </p:cNvSpPr>
          <p:nvPr>
            <p:ph type="title"/>
          </p:nvPr>
        </p:nvSpPr>
        <p:spPr/>
        <p:txBody>
          <a:bodyPr/>
          <a:lstStyle/>
          <a:p>
            <a:r>
              <a:rPr lang="it-IT" b="1" dirty="0"/>
              <a:t>Lettura del file TSP </a:t>
            </a:r>
          </a:p>
        </p:txBody>
      </p:sp>
      <p:sp>
        <p:nvSpPr>
          <p:cNvPr id="3" name="Segnaposto contenuto 2">
            <a:extLst>
              <a:ext uri="{FF2B5EF4-FFF2-40B4-BE49-F238E27FC236}">
                <a16:creationId xmlns:a16="http://schemas.microsoft.com/office/drawing/2014/main" id="{5765248E-BF4C-3E56-487A-36B90E5E8BB2}"/>
              </a:ext>
            </a:extLst>
          </p:cNvPr>
          <p:cNvSpPr>
            <a:spLocks noGrp="1"/>
          </p:cNvSpPr>
          <p:nvPr>
            <p:ph idx="1"/>
          </p:nvPr>
        </p:nvSpPr>
        <p:spPr/>
        <p:txBody>
          <a:bodyPr>
            <a:normAutofit/>
          </a:bodyPr>
          <a:lstStyle/>
          <a:p>
            <a:r>
              <a:rPr lang="it-IT" sz="2400" dirty="0"/>
              <a:t>La funzione </a:t>
            </a:r>
            <a:r>
              <a:rPr lang="it-IT" sz="2400" b="1" dirty="0" err="1">
                <a:solidFill>
                  <a:schemeClr val="accent5"/>
                </a:solidFill>
              </a:rPr>
              <a:t>read_tsp_file</a:t>
            </a:r>
            <a:r>
              <a:rPr lang="it-IT" sz="2400" b="1" dirty="0">
                <a:solidFill>
                  <a:schemeClr val="accent5"/>
                </a:solidFill>
              </a:rPr>
              <a:t>(</a:t>
            </a:r>
            <a:r>
              <a:rPr lang="it-IT" sz="2400" b="1" dirty="0" err="1">
                <a:solidFill>
                  <a:schemeClr val="accent5"/>
                </a:solidFill>
              </a:rPr>
              <a:t>filename</a:t>
            </a:r>
            <a:r>
              <a:rPr lang="it-IT" sz="2400" b="1" dirty="0">
                <a:solidFill>
                  <a:schemeClr val="accent5"/>
                </a:solidFill>
              </a:rPr>
              <a:t>) </a:t>
            </a:r>
            <a:r>
              <a:rPr lang="it-IT" sz="2400" dirty="0">
                <a:solidFill>
                  <a:schemeClr val="tx1"/>
                </a:solidFill>
              </a:rPr>
              <a:t>legge un file .</a:t>
            </a:r>
            <a:r>
              <a:rPr lang="it-IT" sz="2400" dirty="0" err="1">
                <a:solidFill>
                  <a:schemeClr val="tx1"/>
                </a:solidFill>
              </a:rPr>
              <a:t>tsp</a:t>
            </a:r>
            <a:r>
              <a:rPr lang="it-IT" sz="2400" dirty="0">
                <a:solidFill>
                  <a:schemeClr val="tx1"/>
                </a:solidFill>
              </a:rPr>
              <a:t> che contiene le coordinare della città in un’istanza del TSP. </a:t>
            </a:r>
            <a:endParaRPr lang="it-IT" sz="2400" dirty="0">
              <a:solidFill>
                <a:srgbClr val="FFFF00"/>
              </a:solidFill>
            </a:endParaRPr>
          </a:p>
          <a:p>
            <a:endParaRPr lang="it-IT" sz="2400" dirty="0">
              <a:solidFill>
                <a:schemeClr val="tx1"/>
              </a:solidFill>
            </a:endParaRPr>
          </a:p>
        </p:txBody>
      </p:sp>
      <p:pic>
        <p:nvPicPr>
          <p:cNvPr id="7" name="Immagine 6">
            <a:extLst>
              <a:ext uri="{FF2B5EF4-FFF2-40B4-BE49-F238E27FC236}">
                <a16:creationId xmlns:a16="http://schemas.microsoft.com/office/drawing/2014/main" id="{7451AD6D-CC29-AD90-2FA7-B446BEABDF76}"/>
              </a:ext>
            </a:extLst>
          </p:cNvPr>
          <p:cNvPicPr>
            <a:picLocks noChangeAspect="1"/>
          </p:cNvPicPr>
          <p:nvPr/>
        </p:nvPicPr>
        <p:blipFill>
          <a:blip r:embed="rId2"/>
          <a:stretch>
            <a:fillRect/>
          </a:stretch>
        </p:blipFill>
        <p:spPr>
          <a:xfrm>
            <a:off x="1434726" y="2775936"/>
            <a:ext cx="7182852" cy="3153215"/>
          </a:xfrm>
          <a:prstGeom prst="rect">
            <a:avLst/>
          </a:prstGeom>
        </p:spPr>
      </p:pic>
    </p:spTree>
    <p:extLst>
      <p:ext uri="{BB962C8B-B14F-4D97-AF65-F5344CB8AC3E}">
        <p14:creationId xmlns:p14="http://schemas.microsoft.com/office/powerpoint/2010/main" val="2050148251"/>
      </p:ext>
    </p:extLst>
  </p:cSld>
  <p:clrMapOvr>
    <a:masterClrMapping/>
  </p:clrMapOvr>
</p:sld>
</file>

<file path=ppt/slides/slide12.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9142EC-9983-22A2-B4E5-67104ACC8580}"/>
              </a:ext>
            </a:extLst>
          </p:cNvPr>
          <p:cNvSpPr>
            <a:spLocks noGrp="1"/>
          </p:cNvSpPr>
          <p:nvPr>
            <p:ph type="title"/>
          </p:nvPr>
        </p:nvSpPr>
        <p:spPr/>
        <p:txBody>
          <a:bodyPr>
            <a:normAutofit fontScale="90%"/>
          </a:bodyPr>
          <a:lstStyle/>
          <a:p>
            <a:r>
              <a:rPr lang="it-IT" b="1" dirty="0"/>
              <a:t>Creazione della matrice delle distanze</a:t>
            </a:r>
          </a:p>
        </p:txBody>
      </p:sp>
      <p:sp>
        <p:nvSpPr>
          <p:cNvPr id="3" name="Segnaposto contenuto 2">
            <a:extLst>
              <a:ext uri="{FF2B5EF4-FFF2-40B4-BE49-F238E27FC236}">
                <a16:creationId xmlns:a16="http://schemas.microsoft.com/office/drawing/2014/main" id="{D6495504-0852-7307-B46B-C84F91659320}"/>
              </a:ext>
            </a:extLst>
          </p:cNvPr>
          <p:cNvSpPr>
            <a:spLocks noGrp="1"/>
          </p:cNvSpPr>
          <p:nvPr>
            <p:ph idx="1"/>
          </p:nvPr>
        </p:nvSpPr>
        <p:spPr/>
        <p:txBody>
          <a:bodyPr>
            <a:normAutofit/>
          </a:bodyPr>
          <a:lstStyle/>
          <a:p>
            <a:r>
              <a:rPr lang="it-IT" sz="2400"/>
              <a:t>La funzione </a:t>
            </a:r>
            <a:r>
              <a:rPr lang="it-IT" sz="2400" b="1">
                <a:solidFill>
                  <a:schemeClr val="accent5"/>
                </a:solidFill>
              </a:rPr>
              <a:t>compute_distance_matrix(coords) </a:t>
            </a:r>
            <a:r>
              <a:rPr lang="it-IT" sz="2400"/>
              <a:t>calcola la matrice delle distanze tra tutte le città.</a:t>
            </a:r>
          </a:p>
          <a:p>
            <a:r>
              <a:rPr lang="it-IT" sz="2400"/>
              <a:t>Si inizializza una matrice quadrata </a:t>
            </a:r>
            <a:r>
              <a:rPr lang="it-IT" sz="2400" i="1"/>
              <a:t>n x n </a:t>
            </a:r>
            <a:r>
              <a:rPr lang="it-IT" sz="2400"/>
              <a:t>dove n è il numero di città e si calcola per ogni coppia (i,j) la distanza euclidea. </a:t>
            </a:r>
          </a:p>
          <a:p>
            <a:pPr marL="0" indent="0">
              <a:buNone/>
            </a:pPr>
            <a:endParaRPr lang="it-IT" sz="2400"/>
          </a:p>
          <a:p>
            <a:pPr marL="0" indent="0">
              <a:buNone/>
            </a:pPr>
            <a:endParaRPr lang="it-IT" sz="2400" dirty="0"/>
          </a:p>
        </p:txBody>
      </p:sp>
      <p:pic>
        <p:nvPicPr>
          <p:cNvPr id="38" name="Immagine 37">
            <a:extLst>
              <a:ext uri="{FF2B5EF4-FFF2-40B4-BE49-F238E27FC236}">
                <a16:creationId xmlns:a16="http://schemas.microsoft.com/office/drawing/2014/main" id="{0A504C9D-89F4-CEB9-AB2B-6454196F0DDC}"/>
              </a:ext>
            </a:extLst>
          </p:cNvPr>
          <p:cNvPicPr>
            <a:picLocks noChangeAspect="1"/>
          </p:cNvPicPr>
          <p:nvPr/>
        </p:nvPicPr>
        <p:blipFill>
          <a:blip r:embed="rId2"/>
          <a:stretch>
            <a:fillRect/>
          </a:stretch>
        </p:blipFill>
        <p:spPr>
          <a:xfrm>
            <a:off x="1397432" y="3543746"/>
            <a:ext cx="9269119" cy="1800476"/>
          </a:xfrm>
          <a:prstGeom prst="rect">
            <a:avLst/>
          </a:prstGeom>
        </p:spPr>
      </p:pic>
    </p:spTree>
    <p:extLst>
      <p:ext uri="{BB962C8B-B14F-4D97-AF65-F5344CB8AC3E}">
        <p14:creationId xmlns:p14="http://schemas.microsoft.com/office/powerpoint/2010/main" val="1034639992"/>
      </p:ext>
    </p:extLst>
  </p:cSld>
  <p:clrMapOvr>
    <a:masterClrMapping/>
  </p:clrMapOvr>
</p:sld>
</file>

<file path=ppt/slides/slide13.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E691051-8358-17EC-6CE2-C25023B72957}"/>
              </a:ext>
            </a:extLst>
          </p:cNvPr>
          <p:cNvSpPr>
            <a:spLocks noGrp="1"/>
          </p:cNvSpPr>
          <p:nvPr>
            <p:ph type="title"/>
          </p:nvPr>
        </p:nvSpPr>
        <p:spPr/>
        <p:txBody>
          <a:bodyPr>
            <a:normAutofit/>
          </a:bodyPr>
          <a:lstStyle/>
          <a:p>
            <a:r>
              <a:rPr lang="it-IT" b="1"/>
              <a:t>Generazione soluzione iniziale</a:t>
            </a:r>
            <a:endParaRPr lang="it-IT" b="1" dirty="0"/>
          </a:p>
        </p:txBody>
      </p:sp>
      <p:sp>
        <p:nvSpPr>
          <p:cNvPr id="3" name="Segnaposto contenuto 2">
            <a:extLst>
              <a:ext uri="{FF2B5EF4-FFF2-40B4-BE49-F238E27FC236}">
                <a16:creationId xmlns:a16="http://schemas.microsoft.com/office/drawing/2014/main" id="{12A4422F-D23E-9049-641A-CB836CB2C741}"/>
              </a:ext>
            </a:extLst>
          </p:cNvPr>
          <p:cNvSpPr>
            <a:spLocks noGrp="1"/>
          </p:cNvSpPr>
          <p:nvPr>
            <p:ph idx="1"/>
          </p:nvPr>
        </p:nvSpPr>
        <p:spPr/>
        <p:txBody>
          <a:bodyPr>
            <a:normAutofit/>
          </a:bodyPr>
          <a:lstStyle/>
          <a:p>
            <a:r>
              <a:rPr lang="it-IT" sz="2400"/>
              <a:t>La funzione </a:t>
            </a:r>
            <a:r>
              <a:rPr lang="it-IT" sz="2400" b="1">
                <a:solidFill>
                  <a:schemeClr val="accent5"/>
                </a:solidFill>
              </a:rPr>
              <a:t>initialize_solution(n, seed=40)</a:t>
            </a:r>
            <a:r>
              <a:rPr lang="it-IT" sz="2400"/>
              <a:t> genera un ordine casuale di città come soluzione iniziale, impostando un valore di seed di base per ottenere risultati ripetibili </a:t>
            </a:r>
          </a:p>
          <a:p>
            <a:r>
              <a:rPr lang="it-IT" sz="2400"/>
              <a:t>Crea una lista di indici delle città [0…n-1] e ’’mescola’’ casualmente la lista restituendo una sequenza casuale</a:t>
            </a:r>
            <a:endParaRPr lang="it-IT" sz="2400" dirty="0"/>
          </a:p>
        </p:txBody>
      </p:sp>
      <p:pic>
        <p:nvPicPr>
          <p:cNvPr id="5" name="Immagine 4">
            <a:extLst>
              <a:ext uri="{FF2B5EF4-FFF2-40B4-BE49-F238E27FC236}">
                <a16:creationId xmlns:a16="http://schemas.microsoft.com/office/drawing/2014/main" id="{98E82BB4-B1A0-BA62-DD6C-9157C1E6A6B4}"/>
              </a:ext>
            </a:extLst>
          </p:cNvPr>
          <p:cNvPicPr>
            <a:picLocks noChangeAspect="1"/>
          </p:cNvPicPr>
          <p:nvPr/>
        </p:nvPicPr>
        <p:blipFill>
          <a:blip r:embed="rId2"/>
          <a:stretch>
            <a:fillRect/>
          </a:stretch>
        </p:blipFill>
        <p:spPr>
          <a:xfrm>
            <a:off x="1387998" y="4224050"/>
            <a:ext cx="4848902" cy="1390844"/>
          </a:xfrm>
          <a:prstGeom prst="rect">
            <a:avLst/>
          </a:prstGeom>
        </p:spPr>
      </p:pic>
    </p:spTree>
    <p:extLst>
      <p:ext uri="{BB962C8B-B14F-4D97-AF65-F5344CB8AC3E}">
        <p14:creationId xmlns:p14="http://schemas.microsoft.com/office/powerpoint/2010/main" val="963971130"/>
      </p:ext>
    </p:extLst>
  </p:cSld>
  <p:clrMapOvr>
    <a:masterClrMapping/>
  </p:clrMapOvr>
</p:sld>
</file>

<file path=ppt/slides/slide14.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992566-5E5D-B37A-D29F-8813EA10A2F2}"/>
              </a:ext>
            </a:extLst>
          </p:cNvPr>
          <p:cNvSpPr>
            <a:spLocks noGrp="1"/>
          </p:cNvSpPr>
          <p:nvPr>
            <p:ph type="title"/>
          </p:nvPr>
        </p:nvSpPr>
        <p:spPr/>
        <p:txBody>
          <a:bodyPr/>
          <a:lstStyle/>
          <a:p>
            <a:r>
              <a:rPr lang="it-IT" b="1" dirty="0"/>
              <a:t>Generazione dell’intorno</a:t>
            </a:r>
          </a:p>
        </p:txBody>
      </p:sp>
      <p:sp>
        <p:nvSpPr>
          <p:cNvPr id="3" name="Segnaposto contenuto 2">
            <a:extLst>
              <a:ext uri="{FF2B5EF4-FFF2-40B4-BE49-F238E27FC236}">
                <a16:creationId xmlns:a16="http://schemas.microsoft.com/office/drawing/2014/main" id="{58523E6B-EBE5-D3D7-46E7-F1C97B031089}"/>
              </a:ext>
            </a:extLst>
          </p:cNvPr>
          <p:cNvSpPr>
            <a:spLocks noGrp="1"/>
          </p:cNvSpPr>
          <p:nvPr>
            <p:ph idx="1"/>
          </p:nvPr>
        </p:nvSpPr>
        <p:spPr/>
        <p:txBody>
          <a:bodyPr>
            <a:normAutofit/>
          </a:bodyPr>
          <a:lstStyle/>
          <a:p>
            <a:r>
              <a:rPr lang="it-IT" sz="2400" dirty="0">
                <a:solidFill>
                  <a:schemeClr val="tx1"/>
                </a:solidFill>
              </a:rPr>
              <a:t>La funzione </a:t>
            </a:r>
            <a:r>
              <a:rPr lang="it-IT" sz="2400" b="1" dirty="0" err="1">
                <a:solidFill>
                  <a:schemeClr val="accent5"/>
                </a:solidFill>
              </a:rPr>
              <a:t>get_neighbors</a:t>
            </a:r>
            <a:r>
              <a:rPr lang="it-IT" sz="2400" b="1" dirty="0">
                <a:solidFill>
                  <a:schemeClr val="accent5"/>
                </a:solidFill>
              </a:rPr>
              <a:t>(</a:t>
            </a:r>
            <a:r>
              <a:rPr lang="it-IT" sz="2400" b="1" dirty="0" err="1">
                <a:solidFill>
                  <a:schemeClr val="accent5"/>
                </a:solidFill>
              </a:rPr>
              <a:t>solution</a:t>
            </a:r>
            <a:r>
              <a:rPr lang="it-IT" sz="2400" b="1" dirty="0">
                <a:solidFill>
                  <a:schemeClr val="accent5"/>
                </a:solidFill>
              </a:rPr>
              <a:t>) </a:t>
            </a:r>
            <a:r>
              <a:rPr lang="it-IT" sz="2400" dirty="0">
                <a:solidFill>
                  <a:schemeClr val="tx1"/>
                </a:solidFill>
              </a:rPr>
              <a:t>genera le soluzioni vicine usando 2-opt.</a:t>
            </a:r>
          </a:p>
          <a:p>
            <a:r>
              <a:rPr lang="it-IT" sz="2400" dirty="0">
                <a:solidFill>
                  <a:schemeClr val="tx1"/>
                </a:solidFill>
              </a:rPr>
              <a:t>Itera su tutte le possibili coppie di città, evitando quelle consecutive e inverte gli indici.</a:t>
            </a:r>
          </a:p>
          <a:p>
            <a:r>
              <a:rPr lang="it-IT" sz="2400" dirty="0">
                <a:solidFill>
                  <a:schemeClr val="tx1"/>
                </a:solidFill>
              </a:rPr>
              <a:t>Genera una soluzione e la aggiunge alla lista dei vicini</a:t>
            </a:r>
          </a:p>
        </p:txBody>
      </p:sp>
      <p:pic>
        <p:nvPicPr>
          <p:cNvPr id="7" name="Immagine 6">
            <a:extLst>
              <a:ext uri="{FF2B5EF4-FFF2-40B4-BE49-F238E27FC236}">
                <a16:creationId xmlns:a16="http://schemas.microsoft.com/office/drawing/2014/main" id="{73528B07-3746-2A61-E183-7BD341EBD03B}"/>
              </a:ext>
            </a:extLst>
          </p:cNvPr>
          <p:cNvPicPr>
            <a:picLocks noChangeAspect="1"/>
          </p:cNvPicPr>
          <p:nvPr/>
        </p:nvPicPr>
        <p:blipFill>
          <a:blip r:embed="rId3"/>
          <a:stretch>
            <a:fillRect/>
          </a:stretch>
        </p:blipFill>
        <p:spPr>
          <a:xfrm>
            <a:off x="1365887" y="3618094"/>
            <a:ext cx="9888330" cy="1829055"/>
          </a:xfrm>
          <a:prstGeom prst="rect">
            <a:avLst/>
          </a:prstGeom>
        </p:spPr>
      </p:pic>
      <p:sp>
        <p:nvSpPr>
          <p:cNvPr id="5" name="CasellaDiTesto 4">
            <a:extLst>
              <a:ext uri="{FF2B5EF4-FFF2-40B4-BE49-F238E27FC236}">
                <a16:creationId xmlns:a16="http://schemas.microsoft.com/office/drawing/2014/main" id="{CE2E8F1A-3A56-819F-3EDC-0A278E595AE0}"/>
              </a:ext>
            </a:extLst>
          </p:cNvPr>
          <p:cNvSpPr txBox="1"/>
          <p:nvPr/>
        </p:nvSpPr>
        <p:spPr>
          <a:xfrm>
            <a:off x="1365887" y="5807631"/>
            <a:ext cx="10826113" cy="369332"/>
          </a:xfrm>
          <a:prstGeom prst="rect">
            <a:avLst/>
          </a:prstGeom>
          <a:noFill/>
        </p:spPr>
        <p:txBody>
          <a:bodyPr wrap="square">
            <a:spAutoFit/>
          </a:bodyPr>
          <a:lstStyle/>
          <a:p>
            <a:r>
              <a:rPr lang="pt-BR" b="1" dirty="0"/>
              <a:t>Tour originale: </a:t>
            </a:r>
            <a:r>
              <a:rPr lang="pt-BR" dirty="0"/>
              <a:t>A → B → C → D → E → A  </a:t>
            </a:r>
            <a:endParaRPr lang="it-IT" dirty="0"/>
          </a:p>
        </p:txBody>
      </p:sp>
      <p:sp>
        <p:nvSpPr>
          <p:cNvPr id="8" name="CasellaDiTesto 7">
            <a:extLst>
              <a:ext uri="{FF2B5EF4-FFF2-40B4-BE49-F238E27FC236}">
                <a16:creationId xmlns:a16="http://schemas.microsoft.com/office/drawing/2014/main" id="{F61A21CF-01A9-E937-6CE7-C1C687006E79}"/>
              </a:ext>
            </a:extLst>
          </p:cNvPr>
          <p:cNvSpPr txBox="1"/>
          <p:nvPr/>
        </p:nvSpPr>
        <p:spPr>
          <a:xfrm>
            <a:off x="1365887" y="6100302"/>
            <a:ext cx="6094476" cy="369332"/>
          </a:xfrm>
          <a:prstGeom prst="rect">
            <a:avLst/>
          </a:prstGeom>
          <a:noFill/>
        </p:spPr>
        <p:txBody>
          <a:bodyPr wrap="square">
            <a:spAutoFit/>
          </a:bodyPr>
          <a:lstStyle/>
          <a:p>
            <a:r>
              <a:rPr lang="it-IT" b="1" dirty="0"/>
              <a:t>Archi che verranno rimossi: </a:t>
            </a:r>
            <a:r>
              <a:rPr lang="it-IT" dirty="0"/>
              <a:t>B → C  e  D → E</a:t>
            </a:r>
          </a:p>
        </p:txBody>
      </p:sp>
      <p:sp>
        <p:nvSpPr>
          <p:cNvPr id="10" name="CasellaDiTesto 9">
            <a:extLst>
              <a:ext uri="{FF2B5EF4-FFF2-40B4-BE49-F238E27FC236}">
                <a16:creationId xmlns:a16="http://schemas.microsoft.com/office/drawing/2014/main" id="{3B45AFA5-6D7B-861C-548A-DCBD604590ED}"/>
              </a:ext>
            </a:extLst>
          </p:cNvPr>
          <p:cNvSpPr txBox="1"/>
          <p:nvPr/>
        </p:nvSpPr>
        <p:spPr>
          <a:xfrm>
            <a:off x="1370700" y="6392973"/>
            <a:ext cx="9309495" cy="369332"/>
          </a:xfrm>
          <a:prstGeom prst="rect">
            <a:avLst/>
          </a:prstGeom>
          <a:noFill/>
        </p:spPr>
        <p:txBody>
          <a:bodyPr wrap="square">
            <a:spAutoFit/>
          </a:bodyPr>
          <a:lstStyle/>
          <a:p>
            <a:r>
              <a:rPr lang="it-IT" b="1" dirty="0"/>
              <a:t>Inverto l’ordine delle città nel segmento tra i +1 e j: </a:t>
            </a:r>
            <a:r>
              <a:rPr lang="it-IT" dirty="0"/>
              <a:t>A → B → D → C → E → A</a:t>
            </a:r>
          </a:p>
        </p:txBody>
      </p:sp>
      <p:sp>
        <p:nvSpPr>
          <p:cNvPr id="11" name="CasellaDiTesto 10">
            <a:extLst>
              <a:ext uri="{FF2B5EF4-FFF2-40B4-BE49-F238E27FC236}">
                <a16:creationId xmlns:a16="http://schemas.microsoft.com/office/drawing/2014/main" id="{B99F561F-48B8-0E83-246B-0677F77CE8FA}"/>
              </a:ext>
            </a:extLst>
          </p:cNvPr>
          <p:cNvSpPr txBox="1"/>
          <p:nvPr/>
        </p:nvSpPr>
        <p:spPr>
          <a:xfrm>
            <a:off x="1365887" y="5514618"/>
            <a:ext cx="11072000" cy="369332"/>
          </a:xfrm>
          <a:prstGeom prst="rect">
            <a:avLst/>
          </a:prstGeom>
          <a:noFill/>
        </p:spPr>
        <p:txBody>
          <a:bodyPr wrap="square">
            <a:spAutoFit/>
          </a:bodyPr>
          <a:lstStyle/>
          <a:p>
            <a:r>
              <a:rPr lang="pt-BR" dirty="0"/>
              <a:t>Supponendo i=1 e j=3, i corrisponderà a B e j a D, devo invertire il segmento tra i+1 e j, cioè tra C e D</a:t>
            </a:r>
            <a:endParaRPr lang="it-IT" dirty="0"/>
          </a:p>
        </p:txBody>
      </p:sp>
    </p:spTree>
    <p:extLst>
      <p:ext uri="{BB962C8B-B14F-4D97-AF65-F5344CB8AC3E}">
        <p14:creationId xmlns:p14="http://schemas.microsoft.com/office/powerpoint/2010/main" val="2005675010"/>
      </p:ext>
    </p:extLst>
  </p:cSld>
  <p:clrMapOvr>
    <a:masterClrMapping/>
  </p:clrMapOvr>
</p:sld>
</file>

<file path=ppt/slides/slide15.xml><?xml version="1.0" encoding="utf-8"?>
<p:sld xmlns:a="http://purl.oclc.org/ooxml/drawingml/main" xmlns:r="http://purl.oclc.org/ooxml/officeDocument/relationships" xmlns:p="http://purl.oclc.org/ooxml/presentationml/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0" name="Rectangle 16">
            <a:extLst>
              <a:ext uri="{FF2B5EF4-FFF2-40B4-BE49-F238E27FC236}">
                <a16:creationId xmlns:a16="http://schemas.microsoft.com/office/drawing/2014/main" id="{0F164E5A-ABC0-4A97-86CA-5F7C26615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384" y="0"/>
            <a:ext cx="8116488" cy="6858000"/>
          </a:xfrm>
          <a:prstGeom prst="rect">
            <a:avLst/>
          </a:prstGeom>
          <a:solidFill>
            <a:schemeClr val="bg1">
              <a:alpha val="20%"/>
            </a:schemeClr>
          </a:solidFill>
          <a:ln>
            <a:noFill/>
          </a:ln>
          <a:effectLst>
            <a:innerShdw blurRad="139700" dist="50800" dir="5400000">
              <a:prstClr val="black">
                <a:alpha val="20%"/>
              </a:prstClr>
            </a:innerShdw>
          </a:effectLst>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C2393E8D-D10F-4FE1-AC21-8B44BEB50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2" y="1"/>
            <a:ext cx="4062127" cy="6857996"/>
          </a:xfrm>
          <a:prstGeom prst="rect">
            <a:avLst/>
          </a:prstGeom>
          <a:ln>
            <a:noFill/>
          </a:ln>
          <a:effectLst>
            <a:outerShdw blurRad="50800" dist="38100" dir="10800000" algn="r" rotWithShape="0">
              <a:prstClr val="black">
                <a:alpha val="40%"/>
              </a:prstClr>
            </a:outerShdw>
          </a:effectLst>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909D7765-D2D2-2F6D-0410-C6A046E478A3}"/>
              </a:ext>
            </a:extLst>
          </p:cNvPr>
          <p:cNvSpPr>
            <a:spLocks noGrp="1"/>
          </p:cNvSpPr>
          <p:nvPr>
            <p:ph type="title"/>
          </p:nvPr>
        </p:nvSpPr>
        <p:spPr>
          <a:xfrm>
            <a:off x="8610598" y="158200"/>
            <a:ext cx="2944152" cy="1622744"/>
          </a:xfrm>
        </p:spPr>
        <p:txBody>
          <a:bodyPr anchor="b">
            <a:normAutofit/>
          </a:bodyPr>
          <a:lstStyle/>
          <a:p>
            <a:r>
              <a:rPr lang="it-IT" sz="3600" b="1" dirty="0">
                <a:solidFill>
                  <a:schemeClr val="tx1"/>
                </a:solidFill>
              </a:rPr>
              <a:t>Selezione del miglior candidato</a:t>
            </a:r>
          </a:p>
        </p:txBody>
      </p:sp>
      <p:sp>
        <p:nvSpPr>
          <p:cNvPr id="3" name="Segnaposto contenuto 2">
            <a:extLst>
              <a:ext uri="{FF2B5EF4-FFF2-40B4-BE49-F238E27FC236}">
                <a16:creationId xmlns:a16="http://schemas.microsoft.com/office/drawing/2014/main" id="{DA308917-49C6-ACDE-B889-12F81D042F0C}"/>
              </a:ext>
            </a:extLst>
          </p:cNvPr>
          <p:cNvSpPr>
            <a:spLocks noGrp="1"/>
          </p:cNvSpPr>
          <p:nvPr>
            <p:ph idx="1"/>
          </p:nvPr>
        </p:nvSpPr>
        <p:spPr>
          <a:xfrm>
            <a:off x="8610598" y="2055260"/>
            <a:ext cx="2944151" cy="4146139"/>
          </a:xfrm>
        </p:spPr>
        <p:txBody>
          <a:bodyPr>
            <a:normAutofit fontScale="77.5%" lnSpcReduction="20%"/>
          </a:bodyPr>
          <a:lstStyle/>
          <a:p>
            <a:r>
              <a:rPr lang="it-IT" sz="2100" dirty="0">
                <a:gradFill>
                  <a:gsLst>
                    <a:gs pos="34%">
                      <a:schemeClr val="tx1">
                        <a:lumMod val="93%"/>
                      </a:schemeClr>
                    </a:gs>
                    <a:gs pos="0%">
                      <a:schemeClr val="bg1">
                        <a:lumMod val="25%"/>
                        <a:lumOff val="75%"/>
                      </a:schemeClr>
                    </a:gs>
                    <a:gs pos="100%">
                      <a:schemeClr val="tx1"/>
                    </a:gs>
                  </a:gsLst>
                  <a:lin ang="4800000" scaled="0"/>
                </a:gradFill>
              </a:rPr>
              <a:t>La funzione </a:t>
            </a:r>
            <a:r>
              <a:rPr lang="it-IT" sz="2100" b="1" dirty="0" err="1">
                <a:solidFill>
                  <a:schemeClr val="accent5"/>
                </a:solidFill>
              </a:rPr>
              <a:t>get_best_candidate</a:t>
            </a:r>
            <a:r>
              <a:rPr lang="it-IT" sz="2100" b="1" dirty="0">
                <a:solidFill>
                  <a:schemeClr val="accent5"/>
                </a:solidFill>
              </a:rPr>
              <a:t>(….) </a:t>
            </a:r>
            <a:r>
              <a:rPr lang="it-IT" sz="2100" dirty="0">
                <a:gradFill>
                  <a:gsLst>
                    <a:gs pos="34%">
                      <a:schemeClr val="tx1">
                        <a:lumMod val="93%"/>
                      </a:schemeClr>
                    </a:gs>
                    <a:gs pos="0%">
                      <a:schemeClr val="bg1">
                        <a:lumMod val="25%"/>
                        <a:lumOff val="75%"/>
                      </a:schemeClr>
                    </a:gs>
                    <a:gs pos="100%">
                      <a:schemeClr val="tx1"/>
                    </a:gs>
                  </a:gsLst>
                  <a:lin ang="4800000" scaled="0"/>
                </a:gradFill>
              </a:rPr>
              <a:t>seleziona la migliore soluzione tra i vicini rispettando le regole della lista tabu.</a:t>
            </a:r>
          </a:p>
          <a:p>
            <a:pPr>
              <a:buFont typeface="Arial" panose="020B0604020202020204" pitchFamily="34" charset="0"/>
              <a:buChar char="•"/>
            </a:pPr>
            <a:r>
              <a:rPr lang="it-IT" sz="2100" dirty="0"/>
              <a:t>Per ogni soluzione vicina calcola il costo.</a:t>
            </a:r>
          </a:p>
          <a:p>
            <a:pPr>
              <a:buFont typeface="Arial" panose="020B0604020202020204" pitchFamily="34" charset="0"/>
              <a:buChar char="•"/>
            </a:pPr>
            <a:r>
              <a:rPr lang="it-IT" sz="2100" dirty="0"/>
              <a:t>Se la soluzione è migliorativa e non è tabu, la accettiamo immediatamente.</a:t>
            </a:r>
          </a:p>
          <a:p>
            <a:pPr>
              <a:buFont typeface="Arial" panose="020B0604020202020204" pitchFamily="34" charset="0"/>
              <a:buChar char="•"/>
            </a:pPr>
            <a:r>
              <a:rPr lang="it-IT" sz="2100" dirty="0"/>
              <a:t>Se nessuna soluzione migliorativa è disponibile, sceglie quella </a:t>
            </a:r>
            <a:r>
              <a:rPr lang="it-IT" sz="2100" b="1" dirty="0"/>
              <a:t>meno peggiore </a:t>
            </a:r>
            <a:r>
              <a:rPr lang="it-IT" sz="2100" dirty="0"/>
              <a:t>e aggiorna il contatore delle mosse peggiorative.</a:t>
            </a:r>
          </a:p>
          <a:p>
            <a:pPr>
              <a:buFont typeface="Arial" panose="020B0604020202020204" pitchFamily="34" charset="0"/>
              <a:buChar char="•"/>
            </a:pPr>
            <a:r>
              <a:rPr lang="it-IT" sz="2100" dirty="0"/>
              <a:t>Restituisce la </a:t>
            </a:r>
            <a:r>
              <a:rPr lang="it-IT" sz="2100" b="1" dirty="0"/>
              <a:t>migliore soluzione</a:t>
            </a:r>
            <a:r>
              <a:rPr lang="it-IT" sz="2100" dirty="0"/>
              <a:t>, il suo </a:t>
            </a:r>
            <a:r>
              <a:rPr lang="it-IT" sz="2100" b="1" dirty="0"/>
              <a:t>costo</a:t>
            </a:r>
            <a:r>
              <a:rPr lang="it-IT" sz="2100" dirty="0"/>
              <a:t> e il contatore aggiornato delle </a:t>
            </a:r>
            <a:r>
              <a:rPr lang="it-IT" sz="2100" b="1" dirty="0"/>
              <a:t>mosse peggiorative</a:t>
            </a:r>
            <a:r>
              <a:rPr lang="it-IT" sz="2100" dirty="0"/>
              <a:t>.</a:t>
            </a:r>
          </a:p>
          <a:p>
            <a:pPr lvl="1"/>
            <a:endParaRPr lang="it-IT" sz="1100" dirty="0">
              <a:gradFill>
                <a:gsLst>
                  <a:gs pos="34%">
                    <a:schemeClr val="tx1">
                      <a:lumMod val="93%"/>
                    </a:schemeClr>
                  </a:gs>
                  <a:gs pos="0%">
                    <a:schemeClr val="bg1">
                      <a:lumMod val="25%"/>
                      <a:lumOff val="75%"/>
                    </a:schemeClr>
                  </a:gs>
                  <a:gs pos="100%">
                    <a:schemeClr val="tx1"/>
                  </a:gs>
                </a:gsLst>
                <a:lin ang="4800000" scaled="0"/>
              </a:gradFill>
            </a:endParaRPr>
          </a:p>
          <a:p>
            <a:pPr marL="457200" lvl="1" indent="0">
              <a:buNone/>
            </a:pPr>
            <a:endParaRPr lang="it-IT" sz="500" dirty="0">
              <a:gradFill>
                <a:gsLst>
                  <a:gs pos="34%">
                    <a:schemeClr val="tx1">
                      <a:lumMod val="93%"/>
                    </a:schemeClr>
                  </a:gs>
                  <a:gs pos="0%">
                    <a:schemeClr val="bg1">
                      <a:lumMod val="25%"/>
                      <a:lumOff val="75%"/>
                    </a:schemeClr>
                  </a:gs>
                  <a:gs pos="100%">
                    <a:schemeClr val="tx1"/>
                  </a:gs>
                </a:gsLst>
                <a:lin ang="4800000" scaled="0"/>
              </a:gradFill>
            </a:endParaRPr>
          </a:p>
        </p:txBody>
      </p:sp>
      <p:pic>
        <p:nvPicPr>
          <p:cNvPr id="11" name="Immagine 10">
            <a:extLst>
              <a:ext uri="{FF2B5EF4-FFF2-40B4-BE49-F238E27FC236}">
                <a16:creationId xmlns:a16="http://schemas.microsoft.com/office/drawing/2014/main" id="{F0C69A99-22FA-6334-9EDC-29B4DBFD7DCE}"/>
              </a:ext>
            </a:extLst>
          </p:cNvPr>
          <p:cNvPicPr>
            <a:picLocks noChangeAspect="1"/>
          </p:cNvPicPr>
          <p:nvPr/>
        </p:nvPicPr>
        <p:blipFill>
          <a:blip r:embed="rId4"/>
          <a:stretch>
            <a:fillRect/>
          </a:stretch>
        </p:blipFill>
        <p:spPr>
          <a:xfrm>
            <a:off x="213464" y="309126"/>
            <a:ext cx="7716327" cy="6239746"/>
          </a:xfrm>
          <a:prstGeom prst="rect">
            <a:avLst/>
          </a:prstGeom>
        </p:spPr>
      </p:pic>
    </p:spTree>
    <p:extLst>
      <p:ext uri="{BB962C8B-B14F-4D97-AF65-F5344CB8AC3E}">
        <p14:creationId xmlns:p14="http://schemas.microsoft.com/office/powerpoint/2010/main" val="85103299"/>
      </p:ext>
    </p:extLst>
  </p:cSld>
  <p:clrMapOvr>
    <a:masterClrMapping/>
  </p:clrMapOvr>
</p:sld>
</file>

<file path=ppt/slides/slide16.xml><?xml version="1.0" encoding="utf-8"?>
<p:sld xmlns:a="http://purl.oclc.org/ooxml/drawingml/main" xmlns:r="http://purl.oclc.org/ooxml/officeDocument/relationships" xmlns:p="http://purl.oclc.org/ooxml/presentationml/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F164E5A-ABC0-4A97-86CA-5F7C26615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384" y="0"/>
            <a:ext cx="8116488" cy="6858000"/>
          </a:xfrm>
          <a:prstGeom prst="rect">
            <a:avLst/>
          </a:prstGeom>
          <a:solidFill>
            <a:schemeClr val="bg1">
              <a:alpha val="20%"/>
            </a:schemeClr>
          </a:solidFill>
          <a:ln>
            <a:noFill/>
          </a:ln>
          <a:effectLst>
            <a:innerShdw blurRad="139700" dist="50800" dir="5400000">
              <a:prstClr val="black">
                <a:alpha val="20%"/>
              </a:prstClr>
            </a:innerShdw>
          </a:effectLst>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C2393E8D-D10F-4FE1-AC21-8B44BEB50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2" y="1"/>
            <a:ext cx="4062127" cy="6857996"/>
          </a:xfrm>
          <a:prstGeom prst="rect">
            <a:avLst/>
          </a:prstGeom>
          <a:ln>
            <a:noFill/>
          </a:ln>
          <a:effectLst>
            <a:outerShdw blurRad="50800" dist="38100" dir="10800000" algn="r" rotWithShape="0">
              <a:prstClr val="black">
                <a:alpha val="40%"/>
              </a:prstClr>
            </a:outerShdw>
          </a:effectLst>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43E8017F-EE61-5507-FF6D-9C16D5F3D2ED}"/>
              </a:ext>
            </a:extLst>
          </p:cNvPr>
          <p:cNvSpPr>
            <a:spLocks noGrp="1"/>
          </p:cNvSpPr>
          <p:nvPr>
            <p:ph type="title"/>
          </p:nvPr>
        </p:nvSpPr>
        <p:spPr>
          <a:xfrm>
            <a:off x="8358780" y="314308"/>
            <a:ext cx="3447788" cy="733457"/>
          </a:xfrm>
        </p:spPr>
        <p:txBody>
          <a:bodyPr anchor="b">
            <a:normAutofit/>
          </a:bodyPr>
          <a:lstStyle/>
          <a:p>
            <a:r>
              <a:rPr lang="it-IT" sz="3600" b="1" dirty="0">
                <a:solidFill>
                  <a:schemeClr val="tx1"/>
                </a:solidFill>
              </a:rPr>
              <a:t>Tabu </a:t>
            </a:r>
            <a:r>
              <a:rPr lang="it-IT" sz="3600" b="1" dirty="0" err="1">
                <a:solidFill>
                  <a:schemeClr val="tx1"/>
                </a:solidFill>
              </a:rPr>
              <a:t>Search</a:t>
            </a:r>
            <a:r>
              <a:rPr lang="it-IT" sz="3600" b="1" dirty="0">
                <a:solidFill>
                  <a:schemeClr val="tx1"/>
                </a:solidFill>
              </a:rPr>
              <a:t> (1) </a:t>
            </a:r>
          </a:p>
        </p:txBody>
      </p:sp>
      <p:pic>
        <p:nvPicPr>
          <p:cNvPr id="5" name="Segnaposto contenuto 4">
            <a:extLst>
              <a:ext uri="{FF2B5EF4-FFF2-40B4-BE49-F238E27FC236}">
                <a16:creationId xmlns:a16="http://schemas.microsoft.com/office/drawing/2014/main" id="{B055D930-1EAB-1191-E75C-4F34CE275551}"/>
              </a:ext>
            </a:extLst>
          </p:cNvPr>
          <p:cNvPicPr>
            <a:picLocks noChangeAspect="1"/>
          </p:cNvPicPr>
          <p:nvPr/>
        </p:nvPicPr>
        <p:blipFill>
          <a:blip r:embed="rId3"/>
          <a:stretch>
            <a:fillRect/>
          </a:stretch>
        </p:blipFill>
        <p:spPr>
          <a:xfrm>
            <a:off x="197173" y="877824"/>
            <a:ext cx="7748909" cy="4901184"/>
          </a:xfrm>
          <a:prstGeom prst="rect">
            <a:avLst/>
          </a:prstGeom>
        </p:spPr>
      </p:pic>
      <p:sp>
        <p:nvSpPr>
          <p:cNvPr id="9" name="Content Placeholder 8">
            <a:extLst>
              <a:ext uri="{FF2B5EF4-FFF2-40B4-BE49-F238E27FC236}">
                <a16:creationId xmlns:a16="http://schemas.microsoft.com/office/drawing/2014/main" id="{9AB652E4-7AC1-6C11-E186-53D6C68760D2}"/>
              </a:ext>
            </a:extLst>
          </p:cNvPr>
          <p:cNvSpPr>
            <a:spLocks noGrp="1"/>
          </p:cNvSpPr>
          <p:nvPr>
            <p:ph idx="1"/>
          </p:nvPr>
        </p:nvSpPr>
        <p:spPr>
          <a:xfrm>
            <a:off x="8604381" y="1587260"/>
            <a:ext cx="2944151" cy="4956432"/>
          </a:xfrm>
        </p:spPr>
        <p:txBody>
          <a:bodyPr>
            <a:normAutofit/>
          </a:bodyPr>
          <a:lstStyle/>
          <a:p>
            <a:pPr marL="0" indent="0">
              <a:buNone/>
            </a:pPr>
            <a:r>
              <a:rPr lang="en-US" sz="1600" dirty="0" err="1">
                <a:gradFill>
                  <a:gsLst>
                    <a:gs pos="34%">
                      <a:schemeClr val="tx1">
                        <a:lumMod val="93%"/>
                      </a:schemeClr>
                    </a:gs>
                    <a:gs pos="0%">
                      <a:schemeClr val="bg1">
                        <a:lumMod val="25%"/>
                        <a:lumOff val="75%"/>
                      </a:schemeClr>
                    </a:gs>
                    <a:gs pos="100%">
                      <a:schemeClr val="tx1"/>
                    </a:gs>
                  </a:gsLst>
                  <a:lin ang="4800000" scaled="0"/>
                </a:gradFill>
              </a:rPr>
              <a:t>L’algoritmo</a:t>
            </a:r>
            <a:r>
              <a:rPr lang="en-US" sz="1600" dirty="0">
                <a:gradFill>
                  <a:gsLst>
                    <a:gs pos="34%">
                      <a:schemeClr val="tx1">
                        <a:lumMod val="93%"/>
                      </a:schemeClr>
                    </a:gs>
                    <a:gs pos="0%">
                      <a:schemeClr val="bg1">
                        <a:lumMod val="25%"/>
                        <a:lumOff val="75%"/>
                      </a:schemeClr>
                    </a:gs>
                    <a:gs pos="100%">
                      <a:schemeClr val="tx1"/>
                    </a:gs>
                  </a:gsLst>
                  <a:lin ang="4800000" scaled="0"/>
                </a:gradFill>
              </a:rPr>
              <a:t> </a:t>
            </a:r>
            <a:r>
              <a:rPr lang="en-US" sz="1600" b="1" dirty="0">
                <a:solidFill>
                  <a:schemeClr val="accent5"/>
                </a:solidFill>
              </a:rPr>
              <a:t>Tabu search </a:t>
            </a:r>
            <a:r>
              <a:rPr lang="en-US" sz="1600" dirty="0">
                <a:gradFill>
                  <a:gsLst>
                    <a:gs pos="34%">
                      <a:schemeClr val="tx1">
                        <a:lumMod val="93%"/>
                      </a:schemeClr>
                    </a:gs>
                    <a:gs pos="0%">
                      <a:schemeClr val="bg1">
                        <a:lumMod val="25%"/>
                        <a:lumOff val="75%"/>
                      </a:schemeClr>
                    </a:gs>
                    <a:gs pos="100%">
                      <a:schemeClr val="tx1"/>
                    </a:gs>
                  </a:gsLst>
                  <a:lin ang="4800000" scaled="0"/>
                </a:gradFill>
              </a:rPr>
              <a:t>è </a:t>
            </a:r>
            <a:r>
              <a:rPr lang="en-US" sz="1600" dirty="0" err="1">
                <a:gradFill>
                  <a:gsLst>
                    <a:gs pos="34%">
                      <a:schemeClr val="tx1">
                        <a:lumMod val="93%"/>
                      </a:schemeClr>
                    </a:gs>
                    <a:gs pos="0%">
                      <a:schemeClr val="bg1">
                        <a:lumMod val="25%"/>
                        <a:lumOff val="75%"/>
                      </a:schemeClr>
                    </a:gs>
                    <a:gs pos="100%">
                      <a:schemeClr val="tx1"/>
                    </a:gs>
                  </a:gsLst>
                  <a:lin ang="4800000" scaled="0"/>
                </a:gradFill>
              </a:rPr>
              <a:t>usato</a:t>
            </a:r>
            <a:r>
              <a:rPr lang="en-US" sz="1600" dirty="0">
                <a:gradFill>
                  <a:gsLst>
                    <a:gs pos="34%">
                      <a:schemeClr val="tx1">
                        <a:lumMod val="93%"/>
                      </a:schemeClr>
                    </a:gs>
                    <a:gs pos="0%">
                      <a:schemeClr val="bg1">
                        <a:lumMod val="25%"/>
                        <a:lumOff val="75%"/>
                      </a:schemeClr>
                    </a:gs>
                    <a:gs pos="100%">
                      <a:schemeClr val="tx1"/>
                    </a:gs>
                  </a:gsLst>
                  <a:lin ang="4800000" scaled="0"/>
                </a:gradFill>
              </a:rPr>
              <a:t> per </a:t>
            </a:r>
            <a:r>
              <a:rPr lang="en-US" sz="1600" dirty="0" err="1">
                <a:gradFill>
                  <a:gsLst>
                    <a:gs pos="34%">
                      <a:schemeClr val="tx1">
                        <a:lumMod val="93%"/>
                      </a:schemeClr>
                    </a:gs>
                    <a:gs pos="0%">
                      <a:schemeClr val="bg1">
                        <a:lumMod val="25%"/>
                        <a:lumOff val="75%"/>
                      </a:schemeClr>
                    </a:gs>
                    <a:gs pos="100%">
                      <a:schemeClr val="tx1"/>
                    </a:gs>
                  </a:gsLst>
                  <a:lin ang="4800000" scaled="0"/>
                </a:gradFill>
              </a:rPr>
              <a:t>trovare</a:t>
            </a:r>
            <a:r>
              <a:rPr lang="en-US" sz="1600" dirty="0">
                <a:gradFill>
                  <a:gsLst>
                    <a:gs pos="34%">
                      <a:schemeClr val="tx1">
                        <a:lumMod val="93%"/>
                      </a:schemeClr>
                    </a:gs>
                    <a:gs pos="0%">
                      <a:schemeClr val="bg1">
                        <a:lumMod val="25%"/>
                        <a:lumOff val="75%"/>
                      </a:schemeClr>
                    </a:gs>
                    <a:gs pos="100%">
                      <a:schemeClr val="tx1"/>
                    </a:gs>
                  </a:gsLst>
                  <a:lin ang="4800000" scaled="0"/>
                </a:gradFill>
              </a:rPr>
              <a:t> il </a:t>
            </a:r>
            <a:r>
              <a:rPr lang="en-US" sz="1600" dirty="0" err="1">
                <a:gradFill>
                  <a:gsLst>
                    <a:gs pos="34%">
                      <a:schemeClr val="tx1">
                        <a:lumMod val="93%"/>
                      </a:schemeClr>
                    </a:gs>
                    <a:gs pos="0%">
                      <a:schemeClr val="bg1">
                        <a:lumMod val="25%"/>
                        <a:lumOff val="75%"/>
                      </a:schemeClr>
                    </a:gs>
                    <a:gs pos="100%">
                      <a:schemeClr val="tx1"/>
                    </a:gs>
                  </a:gsLst>
                  <a:lin ang="4800000" scaled="0"/>
                </a:gradFill>
              </a:rPr>
              <a:t>percorso</a:t>
            </a:r>
            <a:r>
              <a:rPr lang="en-US" sz="1600" dirty="0">
                <a:gradFill>
                  <a:gsLst>
                    <a:gs pos="34%">
                      <a:schemeClr val="tx1">
                        <a:lumMod val="93%"/>
                      </a:schemeClr>
                    </a:gs>
                    <a:gs pos="0%">
                      <a:schemeClr val="bg1">
                        <a:lumMod val="25%"/>
                        <a:lumOff val="75%"/>
                      </a:schemeClr>
                    </a:gs>
                    <a:gs pos="100%">
                      <a:schemeClr val="tx1"/>
                    </a:gs>
                  </a:gsLst>
                  <a:lin ang="4800000" scaled="0"/>
                </a:gradFill>
              </a:rPr>
              <a:t> a </a:t>
            </a:r>
            <a:r>
              <a:rPr lang="en-US" sz="1600" dirty="0" err="1">
                <a:gradFill>
                  <a:gsLst>
                    <a:gs pos="34%">
                      <a:schemeClr val="tx1">
                        <a:lumMod val="93%"/>
                      </a:schemeClr>
                    </a:gs>
                    <a:gs pos="0%">
                      <a:schemeClr val="bg1">
                        <a:lumMod val="25%"/>
                        <a:lumOff val="75%"/>
                      </a:schemeClr>
                    </a:gs>
                    <a:gs pos="100%">
                      <a:schemeClr val="tx1"/>
                    </a:gs>
                  </a:gsLst>
                  <a:lin ang="4800000" scaled="0"/>
                </a:gradFill>
              </a:rPr>
              <a:t>costo</a:t>
            </a:r>
            <a:r>
              <a:rPr lang="en-US" sz="1600" dirty="0">
                <a:gradFill>
                  <a:gsLst>
                    <a:gs pos="34%">
                      <a:schemeClr val="tx1">
                        <a:lumMod val="93%"/>
                      </a:schemeClr>
                    </a:gs>
                    <a:gs pos="0%">
                      <a:schemeClr val="bg1">
                        <a:lumMod val="25%"/>
                        <a:lumOff val="75%"/>
                      </a:schemeClr>
                    </a:gs>
                    <a:gs pos="100%">
                      <a:schemeClr val="tx1"/>
                    </a:gs>
                  </a:gsLst>
                  <a:lin ang="4800000" scaled="0"/>
                </a:gradFill>
              </a:rPr>
              <a:t> </a:t>
            </a:r>
            <a:r>
              <a:rPr lang="en-US" sz="1600" dirty="0" err="1">
                <a:gradFill>
                  <a:gsLst>
                    <a:gs pos="34%">
                      <a:schemeClr val="tx1">
                        <a:lumMod val="93%"/>
                      </a:schemeClr>
                    </a:gs>
                    <a:gs pos="0%">
                      <a:schemeClr val="bg1">
                        <a:lumMod val="25%"/>
                        <a:lumOff val="75%"/>
                      </a:schemeClr>
                    </a:gs>
                    <a:gs pos="100%">
                      <a:schemeClr val="tx1"/>
                    </a:gs>
                  </a:gsLst>
                  <a:lin ang="4800000" scaled="0"/>
                </a:gradFill>
              </a:rPr>
              <a:t>minimo</a:t>
            </a:r>
            <a:r>
              <a:rPr lang="en-US" sz="1600" dirty="0">
                <a:gradFill>
                  <a:gsLst>
                    <a:gs pos="34%">
                      <a:schemeClr val="tx1">
                        <a:lumMod val="93%"/>
                      </a:schemeClr>
                    </a:gs>
                    <a:gs pos="0%">
                      <a:schemeClr val="bg1">
                        <a:lumMod val="25%"/>
                        <a:lumOff val="75%"/>
                      </a:schemeClr>
                    </a:gs>
                    <a:gs pos="100%">
                      <a:schemeClr val="tx1"/>
                    </a:gs>
                  </a:gsLst>
                  <a:lin ang="4800000" scaled="0"/>
                </a:gradFill>
              </a:rPr>
              <a:t> </a:t>
            </a:r>
          </a:p>
          <a:p>
            <a:r>
              <a:rPr lang="en-US" sz="1600" dirty="0" err="1">
                <a:gradFill>
                  <a:gsLst>
                    <a:gs pos="34%">
                      <a:schemeClr val="tx1">
                        <a:lumMod val="93%"/>
                      </a:schemeClr>
                    </a:gs>
                    <a:gs pos="0%">
                      <a:schemeClr val="bg1">
                        <a:lumMod val="25%"/>
                        <a:lumOff val="75%"/>
                      </a:schemeClr>
                    </a:gs>
                    <a:gs pos="100%">
                      <a:schemeClr val="tx1"/>
                    </a:gs>
                  </a:gsLst>
                  <a:lin ang="4800000" scaled="0"/>
                </a:gradFill>
              </a:rPr>
              <a:t>Inizializza</a:t>
            </a:r>
            <a:r>
              <a:rPr lang="en-US" sz="1600" dirty="0">
                <a:gradFill>
                  <a:gsLst>
                    <a:gs pos="34%">
                      <a:schemeClr val="tx1">
                        <a:lumMod val="93%"/>
                      </a:schemeClr>
                    </a:gs>
                    <a:gs pos="0%">
                      <a:schemeClr val="bg1">
                        <a:lumMod val="25%"/>
                        <a:lumOff val="75%"/>
                      </a:schemeClr>
                    </a:gs>
                    <a:gs pos="100%">
                      <a:schemeClr val="tx1"/>
                    </a:gs>
                  </a:gsLst>
                  <a:lin ang="4800000" scaled="0"/>
                </a:gradFill>
              </a:rPr>
              <a:t> la </a:t>
            </a:r>
            <a:r>
              <a:rPr lang="en-US" sz="1600" dirty="0" err="1">
                <a:gradFill>
                  <a:gsLst>
                    <a:gs pos="34%">
                      <a:schemeClr val="tx1">
                        <a:lumMod val="93%"/>
                      </a:schemeClr>
                    </a:gs>
                    <a:gs pos="0%">
                      <a:schemeClr val="bg1">
                        <a:lumMod val="25%"/>
                        <a:lumOff val="75%"/>
                      </a:schemeClr>
                    </a:gs>
                    <a:gs pos="100%">
                      <a:schemeClr val="tx1"/>
                    </a:gs>
                  </a:gsLst>
                  <a:lin ang="4800000" scaled="0"/>
                </a:gradFill>
              </a:rPr>
              <a:t>soluzione</a:t>
            </a:r>
            <a:r>
              <a:rPr lang="en-US" sz="1600" dirty="0">
                <a:gradFill>
                  <a:gsLst>
                    <a:gs pos="34%">
                      <a:schemeClr val="tx1">
                        <a:lumMod val="93%"/>
                      </a:schemeClr>
                    </a:gs>
                    <a:gs pos="0%">
                      <a:schemeClr val="bg1">
                        <a:lumMod val="25%"/>
                        <a:lumOff val="75%"/>
                      </a:schemeClr>
                    </a:gs>
                    <a:gs pos="100%">
                      <a:schemeClr val="tx1"/>
                    </a:gs>
                  </a:gsLst>
                  <a:lin ang="4800000" scaled="0"/>
                </a:gradFill>
              </a:rPr>
              <a:t> </a:t>
            </a:r>
            <a:r>
              <a:rPr lang="en-US" sz="1600" dirty="0" err="1">
                <a:gradFill>
                  <a:gsLst>
                    <a:gs pos="34%">
                      <a:schemeClr val="tx1">
                        <a:lumMod val="93%"/>
                      </a:schemeClr>
                    </a:gs>
                    <a:gs pos="0%">
                      <a:schemeClr val="bg1">
                        <a:lumMod val="25%"/>
                        <a:lumOff val="75%"/>
                      </a:schemeClr>
                    </a:gs>
                    <a:gs pos="100%">
                      <a:schemeClr val="tx1"/>
                    </a:gs>
                  </a:gsLst>
                  <a:lin ang="4800000" scaled="0"/>
                </a:gradFill>
              </a:rPr>
              <a:t>casuale</a:t>
            </a:r>
            <a:r>
              <a:rPr lang="en-US" sz="1600" dirty="0">
                <a:gradFill>
                  <a:gsLst>
                    <a:gs pos="34%">
                      <a:schemeClr val="tx1">
                        <a:lumMod val="93%"/>
                      </a:schemeClr>
                    </a:gs>
                    <a:gs pos="0%">
                      <a:schemeClr val="bg1">
                        <a:lumMod val="25%"/>
                        <a:lumOff val="75%"/>
                      </a:schemeClr>
                    </a:gs>
                    <a:gs pos="100%">
                      <a:schemeClr val="tx1"/>
                    </a:gs>
                  </a:gsLst>
                  <a:lin ang="4800000" scaled="0"/>
                </a:gradFill>
              </a:rPr>
              <a:t> e la </a:t>
            </a:r>
            <a:r>
              <a:rPr lang="en-US" sz="1600" dirty="0" err="1">
                <a:gradFill>
                  <a:gsLst>
                    <a:gs pos="34%">
                      <a:schemeClr val="tx1">
                        <a:lumMod val="93%"/>
                      </a:schemeClr>
                    </a:gs>
                    <a:gs pos="0%">
                      <a:schemeClr val="bg1">
                        <a:lumMod val="25%"/>
                        <a:lumOff val="75%"/>
                      </a:schemeClr>
                    </a:gs>
                    <a:gs pos="100%">
                      <a:schemeClr val="tx1"/>
                    </a:gs>
                  </a:gsLst>
                  <a:lin ang="4800000" scaled="0"/>
                </a:gradFill>
              </a:rPr>
              <a:t>lista</a:t>
            </a:r>
            <a:r>
              <a:rPr lang="en-US" sz="1600" dirty="0">
                <a:gradFill>
                  <a:gsLst>
                    <a:gs pos="34%">
                      <a:schemeClr val="tx1">
                        <a:lumMod val="93%"/>
                      </a:schemeClr>
                    </a:gs>
                    <a:gs pos="0%">
                      <a:schemeClr val="bg1">
                        <a:lumMod val="25%"/>
                        <a:lumOff val="75%"/>
                      </a:schemeClr>
                    </a:gs>
                    <a:gs pos="100%">
                      <a:schemeClr val="tx1"/>
                    </a:gs>
                  </a:gsLst>
                  <a:lin ang="4800000" scaled="0"/>
                </a:gradFill>
              </a:rPr>
              <a:t> tabu </a:t>
            </a:r>
          </a:p>
          <a:p>
            <a:r>
              <a:rPr lang="en-US" sz="1600" dirty="0">
                <a:gradFill>
                  <a:gsLst>
                    <a:gs pos="34%">
                      <a:schemeClr val="tx1">
                        <a:lumMod val="93%"/>
                      </a:schemeClr>
                    </a:gs>
                    <a:gs pos="0%">
                      <a:schemeClr val="bg1">
                        <a:lumMod val="25%"/>
                        <a:lumOff val="75%"/>
                      </a:schemeClr>
                    </a:gs>
                    <a:gs pos="100%">
                      <a:schemeClr val="tx1"/>
                    </a:gs>
                  </a:gsLst>
                  <a:lin ang="4800000" scaled="0"/>
                </a:gradFill>
              </a:rPr>
              <a:t>Genera </a:t>
            </a:r>
            <a:r>
              <a:rPr lang="en-US" sz="1600" dirty="0" err="1">
                <a:gradFill>
                  <a:gsLst>
                    <a:gs pos="34%">
                      <a:schemeClr val="tx1">
                        <a:lumMod val="93%"/>
                      </a:schemeClr>
                    </a:gs>
                    <a:gs pos="0%">
                      <a:schemeClr val="bg1">
                        <a:lumMod val="25%"/>
                        <a:lumOff val="75%"/>
                      </a:schemeClr>
                    </a:gs>
                    <a:gs pos="100%">
                      <a:schemeClr val="tx1"/>
                    </a:gs>
                  </a:gsLst>
                  <a:lin ang="4800000" scaled="0"/>
                </a:gradFill>
              </a:rPr>
              <a:t>i</a:t>
            </a:r>
            <a:r>
              <a:rPr lang="en-US" sz="1600" dirty="0">
                <a:gradFill>
                  <a:gsLst>
                    <a:gs pos="34%">
                      <a:schemeClr val="tx1">
                        <a:lumMod val="93%"/>
                      </a:schemeClr>
                    </a:gs>
                    <a:gs pos="0%">
                      <a:schemeClr val="bg1">
                        <a:lumMod val="25%"/>
                        <a:lumOff val="75%"/>
                      </a:schemeClr>
                    </a:gs>
                    <a:gs pos="100%">
                      <a:schemeClr val="tx1"/>
                    </a:gs>
                  </a:gsLst>
                  <a:lin ang="4800000" scaled="0"/>
                </a:gradFill>
              </a:rPr>
              <a:t> </a:t>
            </a:r>
            <a:r>
              <a:rPr lang="en-US" sz="1600" dirty="0" err="1">
                <a:gradFill>
                  <a:gsLst>
                    <a:gs pos="34%">
                      <a:schemeClr val="tx1">
                        <a:lumMod val="93%"/>
                      </a:schemeClr>
                    </a:gs>
                    <a:gs pos="0%">
                      <a:schemeClr val="bg1">
                        <a:lumMod val="25%"/>
                        <a:lumOff val="75%"/>
                      </a:schemeClr>
                    </a:gs>
                    <a:gs pos="100%">
                      <a:schemeClr val="tx1"/>
                    </a:gs>
                  </a:gsLst>
                  <a:lin ang="4800000" scaled="0"/>
                </a:gradFill>
              </a:rPr>
              <a:t>vicini</a:t>
            </a:r>
            <a:r>
              <a:rPr lang="en-US" sz="1600" dirty="0">
                <a:gradFill>
                  <a:gsLst>
                    <a:gs pos="34%">
                      <a:schemeClr val="tx1">
                        <a:lumMod val="93%"/>
                      </a:schemeClr>
                    </a:gs>
                    <a:gs pos="0%">
                      <a:schemeClr val="bg1">
                        <a:lumMod val="25%"/>
                        <a:lumOff val="75%"/>
                      </a:schemeClr>
                    </a:gs>
                    <a:gs pos="100%">
                      <a:schemeClr val="tx1"/>
                    </a:gs>
                  </a:gsLst>
                  <a:lin ang="4800000" scaled="0"/>
                </a:gradFill>
              </a:rPr>
              <a:t> </a:t>
            </a:r>
          </a:p>
          <a:p>
            <a:r>
              <a:rPr lang="en-US" sz="1600" dirty="0" err="1">
                <a:gradFill>
                  <a:gsLst>
                    <a:gs pos="34%">
                      <a:schemeClr val="tx1">
                        <a:lumMod val="93%"/>
                      </a:schemeClr>
                    </a:gs>
                    <a:gs pos="0%">
                      <a:schemeClr val="bg1">
                        <a:lumMod val="25%"/>
                        <a:lumOff val="75%"/>
                      </a:schemeClr>
                    </a:gs>
                    <a:gs pos="100%">
                      <a:schemeClr val="tx1"/>
                    </a:gs>
                  </a:gsLst>
                  <a:lin ang="4800000" scaled="0"/>
                </a:gradFill>
              </a:rPr>
              <a:t>Seleziona</a:t>
            </a:r>
            <a:r>
              <a:rPr lang="en-US" sz="1600" dirty="0">
                <a:gradFill>
                  <a:gsLst>
                    <a:gs pos="34%">
                      <a:schemeClr val="tx1">
                        <a:lumMod val="93%"/>
                      </a:schemeClr>
                    </a:gs>
                    <a:gs pos="0%">
                      <a:schemeClr val="bg1">
                        <a:lumMod val="25%"/>
                        <a:lumOff val="75%"/>
                      </a:schemeClr>
                    </a:gs>
                    <a:gs pos="100%">
                      <a:schemeClr val="tx1"/>
                    </a:gs>
                  </a:gsLst>
                  <a:lin ang="4800000" scaled="0"/>
                </a:gradFill>
              </a:rPr>
              <a:t> il </a:t>
            </a:r>
            <a:r>
              <a:rPr lang="en-US" sz="1600" dirty="0" err="1">
                <a:gradFill>
                  <a:gsLst>
                    <a:gs pos="34%">
                      <a:schemeClr val="tx1">
                        <a:lumMod val="93%"/>
                      </a:schemeClr>
                    </a:gs>
                    <a:gs pos="0%">
                      <a:schemeClr val="bg1">
                        <a:lumMod val="25%"/>
                        <a:lumOff val="75%"/>
                      </a:schemeClr>
                    </a:gs>
                    <a:gs pos="100%">
                      <a:schemeClr val="tx1"/>
                    </a:gs>
                  </a:gsLst>
                  <a:lin ang="4800000" scaled="0"/>
                </a:gradFill>
              </a:rPr>
              <a:t>miglior</a:t>
            </a:r>
            <a:r>
              <a:rPr lang="en-US" sz="1600" dirty="0">
                <a:gradFill>
                  <a:gsLst>
                    <a:gs pos="34%">
                      <a:schemeClr val="tx1">
                        <a:lumMod val="93%"/>
                      </a:schemeClr>
                    </a:gs>
                    <a:gs pos="0%">
                      <a:schemeClr val="bg1">
                        <a:lumMod val="25%"/>
                        <a:lumOff val="75%"/>
                      </a:schemeClr>
                    </a:gs>
                    <a:gs pos="100%">
                      <a:schemeClr val="tx1"/>
                    </a:gs>
                  </a:gsLst>
                  <a:lin ang="4800000" scaled="0"/>
                </a:gradFill>
              </a:rPr>
              <a:t> </a:t>
            </a:r>
            <a:r>
              <a:rPr lang="en-US" sz="1600" dirty="0" err="1">
                <a:gradFill>
                  <a:gsLst>
                    <a:gs pos="34%">
                      <a:schemeClr val="tx1">
                        <a:lumMod val="93%"/>
                      </a:schemeClr>
                    </a:gs>
                    <a:gs pos="0%">
                      <a:schemeClr val="bg1">
                        <a:lumMod val="25%"/>
                        <a:lumOff val="75%"/>
                      </a:schemeClr>
                    </a:gs>
                    <a:gs pos="100%">
                      <a:schemeClr val="tx1"/>
                    </a:gs>
                  </a:gsLst>
                  <a:lin ang="4800000" scaled="0"/>
                </a:gradFill>
              </a:rPr>
              <a:t>candidato</a:t>
            </a:r>
            <a:endParaRPr lang="en-US" sz="1600" dirty="0">
              <a:gradFill>
                <a:gsLst>
                  <a:gs pos="34%">
                    <a:schemeClr val="tx1">
                      <a:lumMod val="93%"/>
                    </a:schemeClr>
                  </a:gs>
                  <a:gs pos="0%">
                    <a:schemeClr val="bg1">
                      <a:lumMod val="25%"/>
                      <a:lumOff val="75%"/>
                    </a:schemeClr>
                  </a:gs>
                  <a:gs pos="100%">
                    <a:schemeClr val="tx1"/>
                  </a:gs>
                </a:gsLst>
                <a:lin ang="4800000" scaled="0"/>
              </a:gradFill>
            </a:endParaRPr>
          </a:p>
          <a:p>
            <a:r>
              <a:rPr lang="en-US" sz="1600" dirty="0" err="1">
                <a:gradFill>
                  <a:gsLst>
                    <a:gs pos="34%">
                      <a:schemeClr val="tx1">
                        <a:lumMod val="93%"/>
                      </a:schemeClr>
                    </a:gs>
                    <a:gs pos="0%">
                      <a:schemeClr val="bg1">
                        <a:lumMod val="25%"/>
                        <a:lumOff val="75%"/>
                      </a:schemeClr>
                    </a:gs>
                    <a:gs pos="100%">
                      <a:schemeClr val="tx1"/>
                    </a:gs>
                  </a:gsLst>
                  <a:lin ang="4800000" scaled="0"/>
                </a:gradFill>
              </a:rPr>
              <a:t>Aggiorna</a:t>
            </a:r>
            <a:r>
              <a:rPr lang="en-US" sz="1600" dirty="0">
                <a:gradFill>
                  <a:gsLst>
                    <a:gs pos="34%">
                      <a:schemeClr val="tx1">
                        <a:lumMod val="93%"/>
                      </a:schemeClr>
                    </a:gs>
                    <a:gs pos="0%">
                      <a:schemeClr val="bg1">
                        <a:lumMod val="25%"/>
                        <a:lumOff val="75%"/>
                      </a:schemeClr>
                    </a:gs>
                    <a:gs pos="100%">
                      <a:schemeClr val="tx1"/>
                    </a:gs>
                  </a:gsLst>
                  <a:lin ang="4800000" scaled="0"/>
                </a:gradFill>
              </a:rPr>
              <a:t> la </a:t>
            </a:r>
            <a:r>
              <a:rPr lang="en-US" sz="1600" dirty="0" err="1">
                <a:gradFill>
                  <a:gsLst>
                    <a:gs pos="34%">
                      <a:schemeClr val="tx1">
                        <a:lumMod val="93%"/>
                      </a:schemeClr>
                    </a:gs>
                    <a:gs pos="0%">
                      <a:schemeClr val="bg1">
                        <a:lumMod val="25%"/>
                        <a:lumOff val="75%"/>
                      </a:schemeClr>
                    </a:gs>
                    <a:gs pos="100%">
                      <a:schemeClr val="tx1"/>
                    </a:gs>
                  </a:gsLst>
                  <a:lin ang="4800000" scaled="0"/>
                </a:gradFill>
              </a:rPr>
              <a:t>soluzione</a:t>
            </a:r>
            <a:r>
              <a:rPr lang="en-US" sz="1600" dirty="0">
                <a:gradFill>
                  <a:gsLst>
                    <a:gs pos="34%">
                      <a:schemeClr val="tx1">
                        <a:lumMod val="93%"/>
                      </a:schemeClr>
                    </a:gs>
                    <a:gs pos="0%">
                      <a:schemeClr val="bg1">
                        <a:lumMod val="25%"/>
                        <a:lumOff val="75%"/>
                      </a:schemeClr>
                    </a:gs>
                    <a:gs pos="100%">
                      <a:schemeClr val="tx1"/>
                    </a:gs>
                  </a:gsLst>
                  <a:lin ang="4800000" scaled="0"/>
                </a:gradFill>
              </a:rPr>
              <a:t> </a:t>
            </a:r>
            <a:r>
              <a:rPr lang="en-US" sz="1600" dirty="0" err="1">
                <a:gradFill>
                  <a:gsLst>
                    <a:gs pos="34%">
                      <a:schemeClr val="tx1">
                        <a:lumMod val="93%"/>
                      </a:schemeClr>
                    </a:gs>
                    <a:gs pos="0%">
                      <a:schemeClr val="bg1">
                        <a:lumMod val="25%"/>
                        <a:lumOff val="75%"/>
                      </a:schemeClr>
                    </a:gs>
                    <a:gs pos="100%">
                      <a:schemeClr val="tx1"/>
                    </a:gs>
                  </a:gsLst>
                  <a:lin ang="4800000" scaled="0"/>
                </a:gradFill>
              </a:rPr>
              <a:t>corrente</a:t>
            </a:r>
            <a:endParaRPr lang="en-US" sz="1600" dirty="0">
              <a:gradFill>
                <a:gsLst>
                  <a:gs pos="34%">
                    <a:schemeClr val="tx1">
                      <a:lumMod val="93%"/>
                    </a:schemeClr>
                  </a:gs>
                  <a:gs pos="0%">
                    <a:schemeClr val="bg1">
                      <a:lumMod val="25%"/>
                      <a:lumOff val="75%"/>
                    </a:schemeClr>
                  </a:gs>
                  <a:gs pos="100%">
                    <a:schemeClr val="tx1"/>
                  </a:gs>
                </a:gsLst>
                <a:lin ang="4800000" scaled="0"/>
              </a:gradFill>
            </a:endParaRPr>
          </a:p>
          <a:p>
            <a:r>
              <a:rPr lang="en-US" sz="1600" dirty="0" err="1">
                <a:gradFill>
                  <a:gsLst>
                    <a:gs pos="34%">
                      <a:schemeClr val="tx1">
                        <a:lumMod val="93%"/>
                      </a:schemeClr>
                    </a:gs>
                    <a:gs pos="0%">
                      <a:schemeClr val="bg1">
                        <a:lumMod val="25%"/>
                        <a:lumOff val="75%"/>
                      </a:schemeClr>
                    </a:gs>
                    <a:gs pos="100%">
                      <a:schemeClr val="tx1"/>
                    </a:gs>
                  </a:gsLst>
                  <a:lin ang="4800000" scaled="0"/>
                </a:gradFill>
              </a:rPr>
              <a:t>Aggiunge</a:t>
            </a:r>
            <a:r>
              <a:rPr lang="en-US" sz="1600" dirty="0">
                <a:gradFill>
                  <a:gsLst>
                    <a:gs pos="34%">
                      <a:schemeClr val="tx1">
                        <a:lumMod val="93%"/>
                      </a:schemeClr>
                    </a:gs>
                    <a:gs pos="0%">
                      <a:schemeClr val="bg1">
                        <a:lumMod val="25%"/>
                        <a:lumOff val="75%"/>
                      </a:schemeClr>
                    </a:gs>
                    <a:gs pos="100%">
                      <a:schemeClr val="tx1"/>
                    </a:gs>
                  </a:gsLst>
                  <a:lin ang="4800000" scaled="0"/>
                </a:gradFill>
              </a:rPr>
              <a:t> la </a:t>
            </a:r>
            <a:r>
              <a:rPr lang="en-US" sz="1600" dirty="0" err="1">
                <a:gradFill>
                  <a:gsLst>
                    <a:gs pos="34%">
                      <a:schemeClr val="tx1">
                        <a:lumMod val="93%"/>
                      </a:schemeClr>
                    </a:gs>
                    <a:gs pos="0%">
                      <a:schemeClr val="bg1">
                        <a:lumMod val="25%"/>
                        <a:lumOff val="75%"/>
                      </a:schemeClr>
                    </a:gs>
                    <a:gs pos="100%">
                      <a:schemeClr val="tx1"/>
                    </a:gs>
                  </a:gsLst>
                  <a:lin ang="4800000" scaled="0"/>
                </a:gradFill>
              </a:rPr>
              <a:t>soluzione</a:t>
            </a:r>
            <a:r>
              <a:rPr lang="en-US" sz="1600" dirty="0">
                <a:gradFill>
                  <a:gsLst>
                    <a:gs pos="34%">
                      <a:schemeClr val="tx1">
                        <a:lumMod val="93%"/>
                      </a:schemeClr>
                    </a:gs>
                    <a:gs pos="0%">
                      <a:schemeClr val="bg1">
                        <a:lumMod val="25%"/>
                        <a:lumOff val="75%"/>
                      </a:schemeClr>
                    </a:gs>
                    <a:gs pos="100%">
                      <a:schemeClr val="tx1"/>
                    </a:gs>
                  </a:gsLst>
                  <a:lin ang="4800000" scaled="0"/>
                </a:gradFill>
              </a:rPr>
              <a:t> </a:t>
            </a:r>
            <a:r>
              <a:rPr lang="en-US" sz="1600" dirty="0" err="1">
                <a:gradFill>
                  <a:gsLst>
                    <a:gs pos="34%">
                      <a:schemeClr val="tx1">
                        <a:lumMod val="93%"/>
                      </a:schemeClr>
                    </a:gs>
                    <a:gs pos="0%">
                      <a:schemeClr val="bg1">
                        <a:lumMod val="25%"/>
                        <a:lumOff val="75%"/>
                      </a:schemeClr>
                    </a:gs>
                    <a:gs pos="100%">
                      <a:schemeClr val="tx1"/>
                    </a:gs>
                  </a:gsLst>
                  <a:lin ang="4800000" scaled="0"/>
                </a:gradFill>
              </a:rPr>
              <a:t>alla</a:t>
            </a:r>
            <a:r>
              <a:rPr lang="en-US" sz="1600" dirty="0">
                <a:gradFill>
                  <a:gsLst>
                    <a:gs pos="34%">
                      <a:schemeClr val="tx1">
                        <a:lumMod val="93%"/>
                      </a:schemeClr>
                    </a:gs>
                    <a:gs pos="0%">
                      <a:schemeClr val="bg1">
                        <a:lumMod val="25%"/>
                        <a:lumOff val="75%"/>
                      </a:schemeClr>
                    </a:gs>
                    <a:gs pos="100%">
                      <a:schemeClr val="tx1"/>
                    </a:gs>
                  </a:gsLst>
                  <a:lin ang="4800000" scaled="0"/>
                </a:gradFill>
              </a:rPr>
              <a:t> tabu list</a:t>
            </a:r>
          </a:p>
          <a:p>
            <a:r>
              <a:rPr lang="en-US" sz="1600" dirty="0">
                <a:gradFill>
                  <a:gsLst>
                    <a:gs pos="34%">
                      <a:schemeClr val="tx1">
                        <a:lumMod val="93%"/>
                      </a:schemeClr>
                    </a:gs>
                    <a:gs pos="0%">
                      <a:schemeClr val="bg1">
                        <a:lumMod val="25%"/>
                        <a:lumOff val="75%"/>
                      </a:schemeClr>
                    </a:gs>
                    <a:gs pos="100%">
                      <a:schemeClr val="tx1"/>
                    </a:gs>
                  </a:gsLst>
                  <a:lin ang="4800000" scaled="0"/>
                </a:gradFill>
              </a:rPr>
              <a:t>Se il </a:t>
            </a:r>
            <a:r>
              <a:rPr lang="en-US" sz="1600" dirty="0" err="1">
                <a:gradFill>
                  <a:gsLst>
                    <a:gs pos="34%">
                      <a:schemeClr val="tx1">
                        <a:lumMod val="93%"/>
                      </a:schemeClr>
                    </a:gs>
                    <a:gs pos="0%">
                      <a:schemeClr val="bg1">
                        <a:lumMod val="25%"/>
                        <a:lumOff val="75%"/>
                      </a:schemeClr>
                    </a:gs>
                    <a:gs pos="100%">
                      <a:schemeClr val="tx1"/>
                    </a:gs>
                  </a:gsLst>
                  <a:lin ang="4800000" scaled="0"/>
                </a:gradFill>
              </a:rPr>
              <a:t>numero</a:t>
            </a:r>
            <a:r>
              <a:rPr lang="en-US" sz="1600" dirty="0">
                <a:gradFill>
                  <a:gsLst>
                    <a:gs pos="34%">
                      <a:schemeClr val="tx1">
                        <a:lumMod val="93%"/>
                      </a:schemeClr>
                    </a:gs>
                    <a:gs pos="0%">
                      <a:schemeClr val="bg1">
                        <a:lumMod val="25%"/>
                        <a:lumOff val="75%"/>
                      </a:schemeClr>
                    </a:gs>
                    <a:gs pos="100%">
                      <a:schemeClr val="tx1"/>
                    </a:gs>
                  </a:gsLst>
                  <a:lin ang="4800000" scaled="0"/>
                </a:gradFill>
              </a:rPr>
              <a:t> di </a:t>
            </a:r>
            <a:r>
              <a:rPr lang="en-US" sz="1600" dirty="0" err="1">
                <a:gradFill>
                  <a:gsLst>
                    <a:gs pos="34%">
                      <a:schemeClr val="tx1">
                        <a:lumMod val="93%"/>
                      </a:schemeClr>
                    </a:gs>
                    <a:gs pos="0%">
                      <a:schemeClr val="bg1">
                        <a:lumMod val="25%"/>
                        <a:lumOff val="75%"/>
                      </a:schemeClr>
                    </a:gs>
                    <a:gs pos="100%">
                      <a:schemeClr val="tx1"/>
                    </a:gs>
                  </a:gsLst>
                  <a:lin ang="4800000" scaled="0"/>
                </a:gradFill>
              </a:rPr>
              <a:t>mosse</a:t>
            </a:r>
            <a:r>
              <a:rPr lang="en-US" sz="1600" dirty="0">
                <a:gradFill>
                  <a:gsLst>
                    <a:gs pos="34%">
                      <a:schemeClr val="tx1">
                        <a:lumMod val="93%"/>
                      </a:schemeClr>
                    </a:gs>
                    <a:gs pos="0%">
                      <a:schemeClr val="bg1">
                        <a:lumMod val="25%"/>
                        <a:lumOff val="75%"/>
                      </a:schemeClr>
                    </a:gs>
                    <a:gs pos="100%">
                      <a:schemeClr val="tx1"/>
                    </a:gs>
                  </a:gsLst>
                  <a:lin ang="4800000" scaled="0"/>
                </a:gradFill>
              </a:rPr>
              <a:t> </a:t>
            </a:r>
            <a:r>
              <a:rPr lang="en-US" sz="1600" dirty="0" err="1">
                <a:gradFill>
                  <a:gsLst>
                    <a:gs pos="34%">
                      <a:schemeClr val="tx1">
                        <a:lumMod val="93%"/>
                      </a:schemeClr>
                    </a:gs>
                    <a:gs pos="0%">
                      <a:schemeClr val="bg1">
                        <a:lumMod val="25%"/>
                        <a:lumOff val="75%"/>
                      </a:schemeClr>
                    </a:gs>
                    <a:gs pos="100%">
                      <a:schemeClr val="tx1"/>
                    </a:gs>
                  </a:gsLst>
                  <a:lin ang="4800000" scaled="0"/>
                </a:gradFill>
              </a:rPr>
              <a:t>peggiorative</a:t>
            </a:r>
            <a:r>
              <a:rPr lang="en-US" sz="1600" dirty="0">
                <a:gradFill>
                  <a:gsLst>
                    <a:gs pos="34%">
                      <a:schemeClr val="tx1">
                        <a:lumMod val="93%"/>
                      </a:schemeClr>
                    </a:gs>
                    <a:gs pos="0%">
                      <a:schemeClr val="bg1">
                        <a:lumMod val="25%"/>
                        <a:lumOff val="75%"/>
                      </a:schemeClr>
                    </a:gs>
                    <a:gs pos="100%">
                      <a:schemeClr val="tx1"/>
                    </a:gs>
                  </a:gsLst>
                  <a:lin ang="4800000" scaled="0"/>
                </a:gradFill>
              </a:rPr>
              <a:t> è </a:t>
            </a:r>
            <a:r>
              <a:rPr lang="en-US" sz="1600" dirty="0" err="1">
                <a:gradFill>
                  <a:gsLst>
                    <a:gs pos="34%">
                      <a:schemeClr val="tx1">
                        <a:lumMod val="93%"/>
                      </a:schemeClr>
                    </a:gs>
                    <a:gs pos="0%">
                      <a:schemeClr val="bg1">
                        <a:lumMod val="25%"/>
                        <a:lumOff val="75%"/>
                      </a:schemeClr>
                    </a:gs>
                    <a:gs pos="100%">
                      <a:schemeClr val="tx1"/>
                    </a:gs>
                  </a:gsLst>
                  <a:lin ang="4800000" scaled="0"/>
                </a:gradFill>
              </a:rPr>
              <a:t>troppo</a:t>
            </a:r>
            <a:r>
              <a:rPr lang="en-US" sz="1600" dirty="0">
                <a:gradFill>
                  <a:gsLst>
                    <a:gs pos="34%">
                      <a:schemeClr val="tx1">
                        <a:lumMod val="93%"/>
                      </a:schemeClr>
                    </a:gs>
                    <a:gs pos="0%">
                      <a:schemeClr val="bg1">
                        <a:lumMod val="25%"/>
                        <a:lumOff val="75%"/>
                      </a:schemeClr>
                    </a:gs>
                    <a:gs pos="100%">
                      <a:schemeClr val="tx1"/>
                    </a:gs>
                  </a:gsLst>
                  <a:lin ang="4800000" scaled="0"/>
                </a:gradFill>
              </a:rPr>
              <a:t> alto, </a:t>
            </a:r>
            <a:r>
              <a:rPr lang="en-US" sz="1600" dirty="0" err="1">
                <a:gradFill>
                  <a:gsLst>
                    <a:gs pos="34%">
                      <a:schemeClr val="tx1">
                        <a:lumMod val="93%"/>
                      </a:schemeClr>
                    </a:gs>
                    <a:gs pos="0%">
                      <a:schemeClr val="bg1">
                        <a:lumMod val="25%"/>
                        <a:lumOff val="75%"/>
                      </a:schemeClr>
                    </a:gs>
                    <a:gs pos="100%">
                      <a:schemeClr val="tx1"/>
                    </a:gs>
                  </a:gsLst>
                  <a:lin ang="4800000" scaled="0"/>
                </a:gradFill>
              </a:rPr>
              <a:t>interrompe</a:t>
            </a:r>
            <a:r>
              <a:rPr lang="en-US" sz="1600" dirty="0">
                <a:gradFill>
                  <a:gsLst>
                    <a:gs pos="34%">
                      <a:schemeClr val="tx1">
                        <a:lumMod val="93%"/>
                      </a:schemeClr>
                    </a:gs>
                    <a:gs pos="0%">
                      <a:schemeClr val="bg1">
                        <a:lumMod val="25%"/>
                        <a:lumOff val="75%"/>
                      </a:schemeClr>
                    </a:gs>
                    <a:gs pos="100%">
                      <a:schemeClr val="tx1"/>
                    </a:gs>
                  </a:gsLst>
                  <a:lin ang="4800000" scaled="0"/>
                </a:gradFill>
              </a:rPr>
              <a:t> la </a:t>
            </a:r>
            <a:r>
              <a:rPr lang="en-US" sz="1600" dirty="0" err="1">
                <a:gradFill>
                  <a:gsLst>
                    <a:gs pos="34%">
                      <a:schemeClr val="tx1">
                        <a:lumMod val="93%"/>
                      </a:schemeClr>
                    </a:gs>
                    <a:gs pos="0%">
                      <a:schemeClr val="bg1">
                        <a:lumMod val="25%"/>
                        <a:lumOff val="75%"/>
                      </a:schemeClr>
                    </a:gs>
                    <a:gs pos="100%">
                      <a:schemeClr val="tx1"/>
                    </a:gs>
                  </a:gsLst>
                  <a:lin ang="4800000" scaled="0"/>
                </a:gradFill>
              </a:rPr>
              <a:t>ricercarca</a:t>
            </a:r>
            <a:r>
              <a:rPr lang="en-US" sz="1600" dirty="0">
                <a:gradFill>
                  <a:gsLst>
                    <a:gs pos="34%">
                      <a:schemeClr val="tx1">
                        <a:lumMod val="93%"/>
                      </a:schemeClr>
                    </a:gs>
                    <a:gs pos="0%">
                      <a:schemeClr val="bg1">
                        <a:lumMod val="25%"/>
                        <a:lumOff val="75%"/>
                      </a:schemeClr>
                    </a:gs>
                    <a:gs pos="100%">
                      <a:schemeClr val="tx1"/>
                    </a:gs>
                  </a:gsLst>
                  <a:lin ang="4800000" scaled="0"/>
                </a:gradFill>
              </a:rPr>
              <a:t> </a:t>
            </a:r>
          </a:p>
        </p:txBody>
      </p:sp>
    </p:spTree>
    <p:extLst>
      <p:ext uri="{BB962C8B-B14F-4D97-AF65-F5344CB8AC3E}">
        <p14:creationId xmlns:p14="http://schemas.microsoft.com/office/powerpoint/2010/main" val="2186700493"/>
      </p:ext>
    </p:extLst>
  </p:cSld>
  <p:clrMapOvr>
    <a:masterClrMapping/>
  </p:clrMapOvr>
</p:sld>
</file>

<file path=ppt/slides/slide17.xml><?xml version="1.0" encoding="utf-8"?>
<p:sld xmlns:a="http://purl.oclc.org/ooxml/drawingml/main" xmlns:r="http://purl.oclc.org/ooxml/officeDocument/relationships" xmlns:p="http://purl.oclc.org/ooxml/presentationml/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F164E5A-ABC0-4A97-86CA-5F7C26615F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384" y="0"/>
            <a:ext cx="8116488" cy="6858000"/>
          </a:xfrm>
          <a:prstGeom prst="rect">
            <a:avLst/>
          </a:prstGeom>
          <a:solidFill>
            <a:schemeClr val="bg1">
              <a:alpha val="20%"/>
            </a:schemeClr>
          </a:solidFill>
          <a:ln>
            <a:noFill/>
          </a:ln>
          <a:effectLst>
            <a:innerShdw blurRad="139700" dist="50800" dir="5400000">
              <a:prstClr val="black">
                <a:alpha val="20%"/>
              </a:prstClr>
            </a:innerShdw>
          </a:effectLst>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C2393E8D-D10F-4FE1-AC21-8B44BEB50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2" y="1"/>
            <a:ext cx="4062127" cy="6857996"/>
          </a:xfrm>
          <a:prstGeom prst="rect">
            <a:avLst/>
          </a:prstGeom>
          <a:ln>
            <a:noFill/>
          </a:ln>
          <a:effectLst>
            <a:outerShdw blurRad="50800" dist="38100" dir="10800000" algn="r" rotWithShape="0">
              <a:prstClr val="black">
                <a:alpha val="40%"/>
              </a:prstClr>
            </a:outerShdw>
          </a:effectLst>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2F6FCFA2-5BC8-3613-7E3B-A7C0B2BB03D5}"/>
              </a:ext>
            </a:extLst>
          </p:cNvPr>
          <p:cNvSpPr>
            <a:spLocks noGrp="1"/>
          </p:cNvSpPr>
          <p:nvPr>
            <p:ph type="title"/>
          </p:nvPr>
        </p:nvSpPr>
        <p:spPr>
          <a:xfrm>
            <a:off x="8610599" y="891221"/>
            <a:ext cx="3258312" cy="620292"/>
          </a:xfrm>
        </p:spPr>
        <p:txBody>
          <a:bodyPr anchor="b">
            <a:normAutofit/>
          </a:bodyPr>
          <a:lstStyle/>
          <a:p>
            <a:r>
              <a:rPr lang="it-IT" sz="3600" b="1" dirty="0">
                <a:solidFill>
                  <a:schemeClr val="tx1"/>
                </a:solidFill>
              </a:rPr>
              <a:t>Tabu </a:t>
            </a:r>
            <a:r>
              <a:rPr lang="it-IT" sz="3600" b="1" dirty="0" err="1">
                <a:solidFill>
                  <a:schemeClr val="tx1"/>
                </a:solidFill>
              </a:rPr>
              <a:t>Search</a:t>
            </a:r>
            <a:r>
              <a:rPr lang="it-IT" sz="3600" b="1" dirty="0">
                <a:solidFill>
                  <a:schemeClr val="tx1"/>
                </a:solidFill>
              </a:rPr>
              <a:t> (2)</a:t>
            </a:r>
          </a:p>
        </p:txBody>
      </p:sp>
      <p:pic>
        <p:nvPicPr>
          <p:cNvPr id="7" name="Immagine 6">
            <a:extLst>
              <a:ext uri="{FF2B5EF4-FFF2-40B4-BE49-F238E27FC236}">
                <a16:creationId xmlns:a16="http://schemas.microsoft.com/office/drawing/2014/main" id="{EC2EA474-8218-5E6C-C808-C0034C47D9BB}"/>
              </a:ext>
            </a:extLst>
          </p:cNvPr>
          <p:cNvPicPr>
            <a:picLocks noChangeAspect="1"/>
          </p:cNvPicPr>
          <p:nvPr/>
        </p:nvPicPr>
        <p:blipFill>
          <a:blip r:embed="rId3"/>
          <a:stretch>
            <a:fillRect/>
          </a:stretch>
        </p:blipFill>
        <p:spPr>
          <a:xfrm>
            <a:off x="186722" y="1773936"/>
            <a:ext cx="7628486" cy="3146749"/>
          </a:xfrm>
          <a:prstGeom prst="rect">
            <a:avLst/>
          </a:prstGeom>
        </p:spPr>
      </p:pic>
      <p:sp>
        <p:nvSpPr>
          <p:cNvPr id="3" name="Segnaposto contenuto 2">
            <a:extLst>
              <a:ext uri="{FF2B5EF4-FFF2-40B4-BE49-F238E27FC236}">
                <a16:creationId xmlns:a16="http://schemas.microsoft.com/office/drawing/2014/main" id="{821720A8-C643-FEFB-7A23-E27ACBDC576A}"/>
              </a:ext>
            </a:extLst>
          </p:cNvPr>
          <p:cNvSpPr>
            <a:spLocks noGrp="1"/>
          </p:cNvSpPr>
          <p:nvPr>
            <p:ph idx="1"/>
          </p:nvPr>
        </p:nvSpPr>
        <p:spPr>
          <a:xfrm>
            <a:off x="8767679" y="1991253"/>
            <a:ext cx="2944151" cy="3774230"/>
          </a:xfrm>
        </p:spPr>
        <p:txBody>
          <a:bodyPr>
            <a:normAutofit/>
          </a:bodyPr>
          <a:lstStyle/>
          <a:p>
            <a:r>
              <a:rPr lang="it-IT" sz="1600" dirty="0">
                <a:gradFill>
                  <a:gsLst>
                    <a:gs pos="34%">
                      <a:schemeClr val="tx1">
                        <a:lumMod val="93%"/>
                      </a:schemeClr>
                    </a:gs>
                    <a:gs pos="0%">
                      <a:schemeClr val="bg1">
                        <a:lumMod val="25%"/>
                        <a:lumOff val="75%"/>
                      </a:schemeClr>
                    </a:gs>
                    <a:gs pos="100%">
                      <a:schemeClr val="tx1"/>
                    </a:gs>
                  </a:gsLst>
                  <a:lin ang="4800000" scaled="0"/>
                </a:gradFill>
              </a:rPr>
              <a:t>Viene tenuta traccia del tempo di esecuzione dell’algoritmo </a:t>
            </a:r>
          </a:p>
          <a:p>
            <a:r>
              <a:rPr lang="it-IT" sz="1600" dirty="0">
                <a:gradFill>
                  <a:gsLst>
                    <a:gs pos="34%">
                      <a:schemeClr val="tx1">
                        <a:lumMod val="93%"/>
                      </a:schemeClr>
                    </a:gs>
                    <a:gs pos="0%">
                      <a:schemeClr val="bg1">
                        <a:lumMod val="25%"/>
                        <a:lumOff val="75%"/>
                      </a:schemeClr>
                    </a:gs>
                    <a:gs pos="100%">
                      <a:schemeClr val="tx1"/>
                    </a:gs>
                  </a:gsLst>
                  <a:lin ang="4800000" scaled="0"/>
                </a:gradFill>
              </a:rPr>
              <a:t>Si sfrutta </a:t>
            </a:r>
            <a:r>
              <a:rPr lang="it-IT" sz="1600" b="1" dirty="0" err="1">
                <a:gradFill>
                  <a:gsLst>
                    <a:gs pos="34%">
                      <a:schemeClr val="tx1">
                        <a:lumMod val="93%"/>
                      </a:schemeClr>
                    </a:gs>
                    <a:gs pos="0%">
                      <a:schemeClr val="bg1">
                        <a:lumMod val="25%"/>
                        <a:lumOff val="75%"/>
                      </a:schemeClr>
                    </a:gs>
                    <a:gs pos="100%">
                      <a:schemeClr val="tx1"/>
                    </a:gs>
                  </a:gsLst>
                  <a:lin ang="4800000" scaled="0"/>
                </a:gradFill>
              </a:rPr>
              <a:t>deque</a:t>
            </a:r>
            <a:r>
              <a:rPr lang="it-IT" sz="1600" dirty="0">
                <a:gradFill>
                  <a:gsLst>
                    <a:gs pos="34%">
                      <a:schemeClr val="tx1">
                        <a:lumMod val="93%"/>
                      </a:schemeClr>
                    </a:gs>
                    <a:gs pos="0%">
                      <a:schemeClr val="bg1">
                        <a:lumMod val="25%"/>
                        <a:lumOff val="75%"/>
                      </a:schemeClr>
                    </a:gs>
                    <a:gs pos="100%">
                      <a:schemeClr val="tx1"/>
                    </a:gs>
                  </a:gsLst>
                  <a:lin ang="4800000" scaled="0"/>
                </a:gradFill>
              </a:rPr>
              <a:t> per la tabu list che sta per </a:t>
            </a:r>
            <a:r>
              <a:rPr lang="it-IT" sz="1600" b="1" dirty="0">
                <a:gradFill>
                  <a:gsLst>
                    <a:gs pos="34%">
                      <a:schemeClr val="tx1">
                        <a:lumMod val="93%"/>
                      </a:schemeClr>
                    </a:gs>
                    <a:gs pos="0%">
                      <a:schemeClr val="bg1">
                        <a:lumMod val="25%"/>
                        <a:lumOff val="75%"/>
                      </a:schemeClr>
                    </a:gs>
                    <a:gs pos="100%">
                      <a:schemeClr val="tx1"/>
                    </a:gs>
                  </a:gsLst>
                  <a:lin ang="4800000" scaled="0"/>
                </a:gradFill>
              </a:rPr>
              <a:t>double-</a:t>
            </a:r>
            <a:r>
              <a:rPr lang="it-IT" sz="1600" b="1" dirty="0" err="1">
                <a:gradFill>
                  <a:gsLst>
                    <a:gs pos="34%">
                      <a:schemeClr val="tx1">
                        <a:lumMod val="93%"/>
                      </a:schemeClr>
                    </a:gs>
                    <a:gs pos="0%">
                      <a:schemeClr val="bg1">
                        <a:lumMod val="25%"/>
                        <a:lumOff val="75%"/>
                      </a:schemeClr>
                    </a:gs>
                    <a:gs pos="100%">
                      <a:schemeClr val="tx1"/>
                    </a:gs>
                  </a:gsLst>
                  <a:lin ang="4800000" scaled="0"/>
                </a:gradFill>
              </a:rPr>
              <a:t>ended</a:t>
            </a:r>
            <a:r>
              <a:rPr lang="it-IT" sz="1600" b="1" dirty="0">
                <a:gradFill>
                  <a:gsLst>
                    <a:gs pos="34%">
                      <a:schemeClr val="tx1">
                        <a:lumMod val="93%"/>
                      </a:schemeClr>
                    </a:gs>
                    <a:gs pos="0%">
                      <a:schemeClr val="bg1">
                        <a:lumMod val="25%"/>
                        <a:lumOff val="75%"/>
                      </a:schemeClr>
                    </a:gs>
                    <a:gs pos="100%">
                      <a:schemeClr val="tx1"/>
                    </a:gs>
                  </a:gsLst>
                  <a:lin ang="4800000" scaled="0"/>
                </a:gradFill>
              </a:rPr>
              <a:t> </a:t>
            </a:r>
            <a:r>
              <a:rPr lang="it-IT" sz="1600" b="1" dirty="0" err="1">
                <a:gradFill>
                  <a:gsLst>
                    <a:gs pos="34%">
                      <a:schemeClr val="tx1">
                        <a:lumMod val="93%"/>
                      </a:schemeClr>
                    </a:gs>
                    <a:gs pos="0%">
                      <a:schemeClr val="bg1">
                        <a:lumMod val="25%"/>
                        <a:lumOff val="75%"/>
                      </a:schemeClr>
                    </a:gs>
                    <a:gs pos="100%">
                      <a:schemeClr val="tx1"/>
                    </a:gs>
                  </a:gsLst>
                  <a:lin ang="4800000" scaled="0"/>
                </a:gradFill>
              </a:rPr>
              <a:t>queue</a:t>
            </a:r>
            <a:r>
              <a:rPr lang="it-IT" sz="1600" b="1" dirty="0">
                <a:gradFill>
                  <a:gsLst>
                    <a:gs pos="34%">
                      <a:schemeClr val="tx1">
                        <a:lumMod val="93%"/>
                      </a:schemeClr>
                    </a:gs>
                    <a:gs pos="0%">
                      <a:schemeClr val="bg1">
                        <a:lumMod val="25%"/>
                        <a:lumOff val="75%"/>
                      </a:schemeClr>
                    </a:gs>
                    <a:gs pos="100%">
                      <a:schemeClr val="tx1"/>
                    </a:gs>
                  </a:gsLst>
                  <a:lin ang="4800000" scaled="0"/>
                </a:gradFill>
              </a:rPr>
              <a:t> </a:t>
            </a:r>
            <a:r>
              <a:rPr lang="it-IT" sz="1600" dirty="0">
                <a:gradFill>
                  <a:gsLst>
                    <a:gs pos="34%">
                      <a:schemeClr val="tx1">
                        <a:lumMod val="93%"/>
                      </a:schemeClr>
                    </a:gs>
                    <a:gs pos="0%">
                      <a:schemeClr val="bg1">
                        <a:lumMod val="25%"/>
                        <a:lumOff val="75%"/>
                      </a:schemeClr>
                    </a:gs>
                    <a:gs pos="100%">
                      <a:schemeClr val="tx1"/>
                    </a:gs>
                  </a:gsLst>
                  <a:lin ang="4800000" scaled="0"/>
                </a:gradFill>
              </a:rPr>
              <a:t>cioè coda a doppia estremità che offre una struttura dati più efficiente rispetto a list </a:t>
            </a:r>
          </a:p>
        </p:txBody>
      </p:sp>
    </p:spTree>
    <p:extLst>
      <p:ext uri="{BB962C8B-B14F-4D97-AF65-F5344CB8AC3E}">
        <p14:creationId xmlns:p14="http://schemas.microsoft.com/office/powerpoint/2010/main" val="651460322"/>
      </p:ext>
    </p:extLst>
  </p:cSld>
  <p:clrMapOvr>
    <a:masterClrMapping/>
  </p:clrMapOvr>
</p:sld>
</file>

<file path=ppt/slides/slide18.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778232E-9A30-907E-0205-21E7482C194F}"/>
              </a:ext>
            </a:extLst>
          </p:cNvPr>
          <p:cNvSpPr>
            <a:spLocks noGrp="1"/>
          </p:cNvSpPr>
          <p:nvPr>
            <p:ph type="title"/>
          </p:nvPr>
        </p:nvSpPr>
        <p:spPr>
          <a:xfrm>
            <a:off x="838200" y="-17364"/>
            <a:ext cx="10515600" cy="1325563"/>
          </a:xfrm>
        </p:spPr>
        <p:txBody>
          <a:bodyPr/>
          <a:lstStyle/>
          <a:p>
            <a:r>
              <a:rPr lang="it-IT" b="1" dirty="0"/>
              <a:t>Dataset eil76.tsp (simmetrico)</a:t>
            </a:r>
          </a:p>
        </p:txBody>
      </p:sp>
      <p:graphicFrame>
        <p:nvGraphicFramePr>
          <p:cNvPr id="13" name="Segnaposto contenuto 12">
            <a:extLst>
              <a:ext uri="{FF2B5EF4-FFF2-40B4-BE49-F238E27FC236}">
                <a16:creationId xmlns:a16="http://schemas.microsoft.com/office/drawing/2014/main" id="{DBD605E3-6476-2FAD-3CA4-28C4723304AA}"/>
              </a:ext>
            </a:extLst>
          </p:cNvPr>
          <p:cNvGraphicFramePr>
            <a:graphicFrameLocks noGrp="1"/>
          </p:cNvGraphicFramePr>
          <p:nvPr>
            <p:ph idx="1"/>
            <p:extLst>
              <p:ext uri="{D42A27DB-BD31-4B8C-83A1-F6EECF244321}">
                <p14:modId xmlns:p14="http://schemas.microsoft.com/office/powerpoint/2010/main" val="1849979338"/>
              </p:ext>
            </p:extLst>
          </p:nvPr>
        </p:nvGraphicFramePr>
        <p:xfrm>
          <a:off x="838200" y="1678940"/>
          <a:ext cx="10216898" cy="2494280"/>
        </p:xfrm>
        <a:graphic>
          <a:graphicData uri="http://purl.oclc.org/ooxml/drawingml/table">
            <a:tbl>
              <a:tblPr firstRow="1" bandRow="1">
                <a:tableStyleId>{69012ECD-51FC-41F1-AA8D-1B2483CD663E}</a:tableStyleId>
              </a:tblPr>
              <a:tblGrid>
                <a:gridCol w="1222569">
                  <a:extLst>
                    <a:ext uri="{9D8B030D-6E8A-4147-A177-3AD203B41FA5}">
                      <a16:colId xmlns:a16="http://schemas.microsoft.com/office/drawing/2014/main" val="4056763994"/>
                    </a:ext>
                  </a:extLst>
                </a:gridCol>
                <a:gridCol w="1091373">
                  <a:extLst>
                    <a:ext uri="{9D8B030D-6E8A-4147-A177-3AD203B41FA5}">
                      <a16:colId xmlns:a16="http://schemas.microsoft.com/office/drawing/2014/main" val="606473873"/>
                    </a:ext>
                  </a:extLst>
                </a:gridCol>
                <a:gridCol w="1353764">
                  <a:extLst>
                    <a:ext uri="{9D8B030D-6E8A-4147-A177-3AD203B41FA5}">
                      <a16:colId xmlns:a16="http://schemas.microsoft.com/office/drawing/2014/main" val="328415190"/>
                    </a:ext>
                  </a:extLst>
                </a:gridCol>
                <a:gridCol w="1776022">
                  <a:extLst>
                    <a:ext uri="{9D8B030D-6E8A-4147-A177-3AD203B41FA5}">
                      <a16:colId xmlns:a16="http://schemas.microsoft.com/office/drawing/2014/main" val="486008411"/>
                    </a:ext>
                  </a:extLst>
                </a:gridCol>
                <a:gridCol w="1682496">
                  <a:extLst>
                    <a:ext uri="{9D8B030D-6E8A-4147-A177-3AD203B41FA5}">
                      <a16:colId xmlns:a16="http://schemas.microsoft.com/office/drawing/2014/main" val="155903766"/>
                    </a:ext>
                  </a:extLst>
                </a:gridCol>
                <a:gridCol w="1618488">
                  <a:extLst>
                    <a:ext uri="{9D8B030D-6E8A-4147-A177-3AD203B41FA5}">
                      <a16:colId xmlns:a16="http://schemas.microsoft.com/office/drawing/2014/main" val="644282405"/>
                    </a:ext>
                  </a:extLst>
                </a:gridCol>
                <a:gridCol w="1472186">
                  <a:extLst>
                    <a:ext uri="{9D8B030D-6E8A-4147-A177-3AD203B41FA5}">
                      <a16:colId xmlns:a16="http://schemas.microsoft.com/office/drawing/2014/main" val="4035012775"/>
                    </a:ext>
                  </a:extLst>
                </a:gridCol>
              </a:tblGrid>
              <a:tr h="463169">
                <a:tc>
                  <a:txBody>
                    <a:bodyPr/>
                    <a:lstStyle/>
                    <a:p>
                      <a:pPr algn="ctr"/>
                      <a:r>
                        <a:rPr lang="it-IT" dirty="0">
                          <a:solidFill>
                            <a:schemeClr val="tx1"/>
                          </a:solidFill>
                        </a:rPr>
                        <a:t>Time (s)</a:t>
                      </a:r>
                    </a:p>
                  </a:txBody>
                  <a:tcPr/>
                </a:tc>
                <a:tc>
                  <a:txBody>
                    <a:bodyPr/>
                    <a:lstStyle/>
                    <a:p>
                      <a:pPr algn="ctr"/>
                      <a:r>
                        <a:rPr lang="it-IT" dirty="0">
                          <a:solidFill>
                            <a:schemeClr val="tx1"/>
                          </a:solidFill>
                        </a:rPr>
                        <a:t>Max Iter</a:t>
                      </a:r>
                    </a:p>
                  </a:txBody>
                  <a:tcPr/>
                </a:tc>
                <a:tc>
                  <a:txBody>
                    <a:bodyPr/>
                    <a:lstStyle/>
                    <a:p>
                      <a:pPr algn="ctr"/>
                      <a:r>
                        <a:rPr lang="it-IT" dirty="0">
                          <a:solidFill>
                            <a:schemeClr val="tx1"/>
                          </a:solidFill>
                        </a:rPr>
                        <a:t>Tabu List </a:t>
                      </a:r>
                    </a:p>
                  </a:txBody>
                  <a:tcPr/>
                </a:tc>
                <a:tc>
                  <a:txBody>
                    <a:bodyPr/>
                    <a:lstStyle/>
                    <a:p>
                      <a:pPr algn="ctr"/>
                      <a:r>
                        <a:rPr lang="it-IT" dirty="0">
                          <a:solidFill>
                            <a:schemeClr val="tx1"/>
                          </a:solidFill>
                        </a:rPr>
                        <a:t>Best Tour Cost </a:t>
                      </a:r>
                    </a:p>
                  </a:txBody>
                  <a:tcPr/>
                </a:tc>
                <a:tc>
                  <a:txBody>
                    <a:bodyPr/>
                    <a:lstStyle/>
                    <a:p>
                      <a:pPr algn="ctr"/>
                      <a:r>
                        <a:rPr lang="it-IT" dirty="0">
                          <a:solidFill>
                            <a:schemeClr val="tx1"/>
                          </a:solidFill>
                        </a:rPr>
                        <a:t>Mosse peggiorative </a:t>
                      </a:r>
                    </a:p>
                  </a:txBody>
                  <a:tcPr/>
                </a:tc>
                <a:tc>
                  <a:txBody>
                    <a:bodyPr/>
                    <a:lstStyle/>
                    <a:p>
                      <a:pPr algn="ctr"/>
                      <a:r>
                        <a:rPr lang="it-IT" dirty="0">
                          <a:solidFill>
                            <a:schemeClr val="tx1"/>
                          </a:solidFill>
                        </a:rPr>
                        <a:t>Gap (%)</a:t>
                      </a:r>
                    </a:p>
                  </a:txBody>
                  <a:tcPr/>
                </a:tc>
                <a:tc>
                  <a:txBody>
                    <a:bodyPr/>
                    <a:lstStyle/>
                    <a:p>
                      <a:pPr algn="ctr"/>
                      <a:r>
                        <a:rPr lang="it-IT" dirty="0" err="1">
                          <a:solidFill>
                            <a:schemeClr val="tx1"/>
                          </a:solidFill>
                        </a:rPr>
                        <a:t>Seed</a:t>
                      </a:r>
                      <a:endParaRPr lang="it-IT" dirty="0">
                        <a:solidFill>
                          <a:schemeClr val="tx1"/>
                        </a:solidFill>
                      </a:endParaRPr>
                    </a:p>
                  </a:txBody>
                  <a:tcPr/>
                </a:tc>
                <a:extLst>
                  <a:ext uri="{0D108BD9-81ED-4DB2-BD59-A6C34878D82A}">
                    <a16:rowId xmlns:a16="http://schemas.microsoft.com/office/drawing/2014/main" val="1870649035"/>
                  </a:ext>
                </a:extLst>
              </a:tr>
              <a:tr h="370840">
                <a:tc>
                  <a:txBody>
                    <a:bodyPr/>
                    <a:lstStyle/>
                    <a:p>
                      <a:pPr algn="ctr"/>
                      <a:r>
                        <a:rPr lang="it-IT" dirty="0"/>
                        <a:t>0.93</a:t>
                      </a:r>
                    </a:p>
                  </a:txBody>
                  <a:tcPr/>
                </a:tc>
                <a:tc>
                  <a:txBody>
                    <a:bodyPr/>
                    <a:lstStyle/>
                    <a:p>
                      <a:pPr algn="ctr"/>
                      <a:r>
                        <a:rPr lang="it-IT" dirty="0"/>
                        <a:t>100</a:t>
                      </a:r>
                    </a:p>
                  </a:txBody>
                  <a:tcPr/>
                </a:tc>
                <a:tc>
                  <a:txBody>
                    <a:bodyPr/>
                    <a:lstStyle/>
                    <a:p>
                      <a:pPr algn="ctr"/>
                      <a:r>
                        <a:rPr lang="it-IT" dirty="0"/>
                        <a:t>14</a:t>
                      </a:r>
                    </a:p>
                  </a:txBody>
                  <a:tcPr/>
                </a:tc>
                <a:tc>
                  <a:txBody>
                    <a:bodyPr/>
                    <a:lstStyle/>
                    <a:p>
                      <a:pPr algn="ctr"/>
                      <a:r>
                        <a:rPr lang="it-IT" dirty="0"/>
                        <a:t>1442</a:t>
                      </a:r>
                    </a:p>
                  </a:txBody>
                  <a:tcPr/>
                </a:tc>
                <a:tc>
                  <a:txBody>
                    <a:bodyPr/>
                    <a:lstStyle/>
                    <a:p>
                      <a:pPr algn="ctr"/>
                      <a:r>
                        <a:rPr lang="it-IT" dirty="0"/>
                        <a:t>0/50</a:t>
                      </a:r>
                    </a:p>
                  </a:txBody>
                  <a:tcPr/>
                </a:tc>
                <a:tc>
                  <a:txBody>
                    <a:bodyPr/>
                    <a:lstStyle/>
                    <a:p>
                      <a:pPr algn="ctr"/>
                      <a:r>
                        <a:rPr lang="it-IT" dirty="0"/>
                        <a:t>164.42 </a:t>
                      </a:r>
                    </a:p>
                  </a:txBody>
                  <a:tcPr/>
                </a:tc>
                <a:tc>
                  <a:txBody>
                    <a:bodyPr/>
                    <a:lstStyle/>
                    <a:p>
                      <a:pPr algn="ctr"/>
                      <a:r>
                        <a:rPr lang="it-IT" dirty="0"/>
                        <a:t>42</a:t>
                      </a:r>
                    </a:p>
                  </a:txBody>
                  <a:tcPr/>
                </a:tc>
                <a:extLst>
                  <a:ext uri="{0D108BD9-81ED-4DB2-BD59-A6C34878D82A}">
                    <a16:rowId xmlns:a16="http://schemas.microsoft.com/office/drawing/2014/main" val="3455835837"/>
                  </a:ext>
                </a:extLst>
              </a:tr>
              <a:tr h="370840">
                <a:tc>
                  <a:txBody>
                    <a:bodyPr/>
                    <a:lstStyle/>
                    <a:p>
                      <a:pPr algn="ctr"/>
                      <a:r>
                        <a:rPr lang="it-IT" dirty="0"/>
                        <a:t>5.06</a:t>
                      </a:r>
                    </a:p>
                  </a:txBody>
                  <a:tcPr/>
                </a:tc>
                <a:tc>
                  <a:txBody>
                    <a:bodyPr/>
                    <a:lstStyle/>
                    <a:p>
                      <a:pPr algn="ctr"/>
                      <a:r>
                        <a:rPr lang="it-IT" dirty="0"/>
                        <a:t>200</a:t>
                      </a:r>
                    </a:p>
                  </a:txBody>
                  <a:tcPr/>
                </a:tc>
                <a:tc>
                  <a:txBody>
                    <a:bodyPr/>
                    <a:lstStyle/>
                    <a:p>
                      <a:pPr algn="ctr"/>
                      <a:r>
                        <a:rPr lang="it-IT" dirty="0"/>
                        <a:t>14</a:t>
                      </a:r>
                    </a:p>
                  </a:txBody>
                  <a:tcPr/>
                </a:tc>
                <a:tc>
                  <a:txBody>
                    <a:bodyPr/>
                    <a:lstStyle/>
                    <a:p>
                      <a:pPr algn="ctr"/>
                      <a:r>
                        <a:rPr lang="it-IT" dirty="0"/>
                        <a:t>848</a:t>
                      </a:r>
                    </a:p>
                  </a:txBody>
                  <a:tcPr/>
                </a:tc>
                <a:tc>
                  <a:txBody>
                    <a:bodyPr/>
                    <a:lstStyle/>
                    <a:p>
                      <a:pPr algn="ctr"/>
                      <a:r>
                        <a:rPr lang="it-IT" dirty="0"/>
                        <a:t>0/50</a:t>
                      </a:r>
                    </a:p>
                  </a:txBody>
                  <a:tcPr/>
                </a:tc>
                <a:tc>
                  <a:txBody>
                    <a:bodyPr/>
                    <a:lstStyle/>
                    <a:p>
                      <a:pPr algn="ctr"/>
                      <a:r>
                        <a:rPr lang="it-IT" dirty="0"/>
                        <a:t>55.61</a:t>
                      </a:r>
                    </a:p>
                  </a:txBody>
                  <a:tcPr/>
                </a:tc>
                <a:tc>
                  <a:txBody>
                    <a:bodyPr/>
                    <a:lstStyle/>
                    <a:p>
                      <a:pPr algn="ctr"/>
                      <a:r>
                        <a:rPr lang="it-IT" dirty="0"/>
                        <a:t>42</a:t>
                      </a:r>
                    </a:p>
                  </a:txBody>
                  <a:tcPr/>
                </a:tc>
                <a:extLst>
                  <a:ext uri="{0D108BD9-81ED-4DB2-BD59-A6C34878D82A}">
                    <a16:rowId xmlns:a16="http://schemas.microsoft.com/office/drawing/2014/main" val="2045397727"/>
                  </a:ext>
                </a:extLst>
              </a:tr>
              <a:tr h="370840">
                <a:tc>
                  <a:txBody>
                    <a:bodyPr/>
                    <a:lstStyle/>
                    <a:p>
                      <a:pPr algn="ctr"/>
                      <a:r>
                        <a:rPr lang="it-IT" dirty="0"/>
                        <a:t>11.23</a:t>
                      </a:r>
                    </a:p>
                  </a:txBody>
                  <a:tcPr/>
                </a:tc>
                <a:tc>
                  <a:txBody>
                    <a:bodyPr/>
                    <a:lstStyle/>
                    <a:p>
                      <a:pPr algn="ctr"/>
                      <a:r>
                        <a:rPr lang="it-IT" dirty="0"/>
                        <a:t>300</a:t>
                      </a:r>
                    </a:p>
                  </a:txBody>
                  <a:tcPr/>
                </a:tc>
                <a:tc>
                  <a:txBody>
                    <a:bodyPr/>
                    <a:lstStyle/>
                    <a:p>
                      <a:pPr algn="ctr"/>
                      <a:r>
                        <a:rPr lang="it-IT" dirty="0"/>
                        <a:t>14</a:t>
                      </a:r>
                    </a:p>
                  </a:txBody>
                  <a:tcPr/>
                </a:tc>
                <a:tc>
                  <a:txBody>
                    <a:bodyPr/>
                    <a:lstStyle/>
                    <a:p>
                      <a:pPr algn="ctr"/>
                      <a:r>
                        <a:rPr lang="it-IT" dirty="0"/>
                        <a:t>589</a:t>
                      </a:r>
                    </a:p>
                  </a:txBody>
                  <a:tcPr/>
                </a:tc>
                <a:tc>
                  <a:txBody>
                    <a:bodyPr/>
                    <a:lstStyle/>
                    <a:p>
                      <a:pPr algn="ctr"/>
                      <a:r>
                        <a:rPr lang="it-IT" dirty="0"/>
                        <a:t>44/50</a:t>
                      </a:r>
                    </a:p>
                  </a:txBody>
                  <a:tcPr/>
                </a:tc>
                <a:tc>
                  <a:txBody>
                    <a:bodyPr/>
                    <a:lstStyle/>
                    <a:p>
                      <a:pPr algn="ctr"/>
                      <a:r>
                        <a:rPr lang="it-IT" dirty="0"/>
                        <a:t>6.20</a:t>
                      </a:r>
                    </a:p>
                  </a:txBody>
                  <a:tcPr/>
                </a:tc>
                <a:tc>
                  <a:txBody>
                    <a:bodyPr/>
                    <a:lstStyle/>
                    <a:p>
                      <a:pPr algn="ctr"/>
                      <a:r>
                        <a:rPr lang="it-IT" dirty="0"/>
                        <a:t>42</a:t>
                      </a:r>
                    </a:p>
                  </a:txBody>
                  <a:tcPr/>
                </a:tc>
                <a:extLst>
                  <a:ext uri="{0D108BD9-81ED-4DB2-BD59-A6C34878D82A}">
                    <a16:rowId xmlns:a16="http://schemas.microsoft.com/office/drawing/2014/main" val="1767380031"/>
                  </a:ext>
                </a:extLst>
              </a:tr>
              <a:tr h="370840">
                <a:tc>
                  <a:txBody>
                    <a:bodyPr/>
                    <a:lstStyle/>
                    <a:p>
                      <a:pPr algn="ctr"/>
                      <a:r>
                        <a:rPr lang="it-IT" dirty="0"/>
                        <a:t>10.37</a:t>
                      </a:r>
                    </a:p>
                  </a:txBody>
                  <a:tcPr/>
                </a:tc>
                <a:tc>
                  <a:txBody>
                    <a:bodyPr/>
                    <a:lstStyle/>
                    <a:p>
                      <a:pPr algn="ctr"/>
                      <a:r>
                        <a:rPr lang="it-IT" dirty="0"/>
                        <a:t>306</a:t>
                      </a:r>
                    </a:p>
                  </a:txBody>
                  <a:tcPr/>
                </a:tc>
                <a:tc>
                  <a:txBody>
                    <a:bodyPr/>
                    <a:lstStyle/>
                    <a:p>
                      <a:pPr algn="ctr"/>
                      <a:r>
                        <a:rPr lang="it-IT" dirty="0"/>
                        <a:t>14</a:t>
                      </a:r>
                    </a:p>
                  </a:txBody>
                  <a:tcPr/>
                </a:tc>
                <a:tc>
                  <a:txBody>
                    <a:bodyPr/>
                    <a:lstStyle/>
                    <a:p>
                      <a:pPr algn="ctr"/>
                      <a:r>
                        <a:rPr lang="it-IT" dirty="0"/>
                        <a:t>579</a:t>
                      </a:r>
                    </a:p>
                  </a:txBody>
                  <a:tcPr/>
                </a:tc>
                <a:tc>
                  <a:txBody>
                    <a:bodyPr/>
                    <a:lstStyle/>
                    <a:p>
                      <a:pPr algn="ctr"/>
                      <a:r>
                        <a:rPr lang="it-IT" dirty="0"/>
                        <a:t>50/50</a:t>
                      </a:r>
                    </a:p>
                  </a:txBody>
                  <a:tcPr/>
                </a:tc>
                <a:tc>
                  <a:txBody>
                    <a:bodyPr/>
                    <a:lstStyle/>
                    <a:p>
                      <a:pPr algn="ctr"/>
                      <a:r>
                        <a:rPr lang="it-IT" sz="1800" b="0" kern="1200" dirty="0">
                          <a:solidFill>
                            <a:schemeClr val="tx1"/>
                          </a:solidFill>
                          <a:effectLst/>
                        </a:rPr>
                        <a:t>6.1981</a:t>
                      </a:r>
                      <a:endParaRPr lang="it-IT" dirty="0">
                        <a:solidFill>
                          <a:schemeClr val="tx1"/>
                        </a:solidFill>
                      </a:endParaRPr>
                    </a:p>
                  </a:txBody>
                  <a:tcPr/>
                </a:tc>
                <a:tc>
                  <a:txBody>
                    <a:bodyPr/>
                    <a:lstStyle/>
                    <a:p>
                      <a:pPr algn="ctr"/>
                      <a:r>
                        <a:rPr lang="it-IT" dirty="0"/>
                        <a:t>42</a:t>
                      </a:r>
                    </a:p>
                  </a:txBody>
                  <a:tcPr/>
                </a:tc>
                <a:extLst>
                  <a:ext uri="{0D108BD9-81ED-4DB2-BD59-A6C34878D82A}">
                    <a16:rowId xmlns:a16="http://schemas.microsoft.com/office/drawing/2014/main" val="4136294505"/>
                  </a:ext>
                </a:extLst>
              </a:tr>
              <a:tr h="370840">
                <a:tc>
                  <a:txBody>
                    <a:bodyPr/>
                    <a:lstStyle/>
                    <a:p>
                      <a:pPr algn="ctr"/>
                      <a:r>
                        <a:rPr lang="it-IT" dirty="0"/>
                        <a:t>16.79</a:t>
                      </a:r>
                    </a:p>
                  </a:txBody>
                  <a:tcPr/>
                </a:tc>
                <a:tc>
                  <a:txBody>
                    <a:bodyPr/>
                    <a:lstStyle/>
                    <a:p>
                      <a:pPr algn="ctr"/>
                      <a:r>
                        <a:rPr lang="it-IT" dirty="0"/>
                        <a:t>500</a:t>
                      </a:r>
                    </a:p>
                  </a:txBody>
                  <a:tcPr/>
                </a:tc>
                <a:tc>
                  <a:txBody>
                    <a:bodyPr/>
                    <a:lstStyle/>
                    <a:p>
                      <a:pPr algn="ctr"/>
                      <a:r>
                        <a:rPr lang="it-IT" dirty="0"/>
                        <a:t>14</a:t>
                      </a:r>
                    </a:p>
                  </a:txBody>
                  <a:tcPr/>
                </a:tc>
                <a:tc>
                  <a:txBody>
                    <a:bodyPr/>
                    <a:lstStyle/>
                    <a:p>
                      <a:pPr algn="ctr"/>
                      <a:r>
                        <a:rPr lang="it-IT" dirty="0"/>
                        <a:t>589</a:t>
                      </a:r>
                    </a:p>
                  </a:txBody>
                  <a:tcPr/>
                </a:tc>
                <a:tc>
                  <a:txBody>
                    <a:bodyPr/>
                    <a:lstStyle/>
                    <a:p>
                      <a:pPr algn="ctr"/>
                      <a:r>
                        <a:rPr lang="it-IT" dirty="0"/>
                        <a:t>0</a:t>
                      </a:r>
                    </a:p>
                  </a:txBody>
                  <a:tcPr/>
                </a:tc>
                <a:tc>
                  <a:txBody>
                    <a:bodyPr/>
                    <a:lstStyle/>
                    <a:p>
                      <a:pPr algn="ctr"/>
                      <a:r>
                        <a:rPr lang="it-IT" dirty="0"/>
                        <a:t>8.10</a:t>
                      </a:r>
                    </a:p>
                  </a:txBody>
                  <a:tcPr/>
                </a:tc>
                <a:tc>
                  <a:txBody>
                    <a:bodyPr/>
                    <a:lstStyle/>
                    <a:p>
                      <a:pPr algn="ctr"/>
                      <a:r>
                        <a:rPr lang="it-IT" dirty="0"/>
                        <a:t>40 </a:t>
                      </a:r>
                    </a:p>
                  </a:txBody>
                  <a:tcPr/>
                </a:tc>
                <a:extLst>
                  <a:ext uri="{0D108BD9-81ED-4DB2-BD59-A6C34878D82A}">
                    <a16:rowId xmlns:a16="http://schemas.microsoft.com/office/drawing/2014/main" val="3874758554"/>
                  </a:ext>
                </a:extLst>
              </a:tr>
            </a:tbl>
          </a:graphicData>
        </a:graphic>
      </p:graphicFrame>
      <p:sp>
        <p:nvSpPr>
          <p:cNvPr id="14" name="CasellaDiTesto 13">
            <a:extLst>
              <a:ext uri="{FF2B5EF4-FFF2-40B4-BE49-F238E27FC236}">
                <a16:creationId xmlns:a16="http://schemas.microsoft.com/office/drawing/2014/main" id="{2E0FA208-D720-6B13-7074-A29117CA5C64}"/>
              </a:ext>
            </a:extLst>
          </p:cNvPr>
          <p:cNvSpPr txBox="1"/>
          <p:nvPr/>
        </p:nvSpPr>
        <p:spPr>
          <a:xfrm>
            <a:off x="774192" y="1202066"/>
            <a:ext cx="9508052" cy="369332"/>
          </a:xfrm>
          <a:prstGeom prst="rect">
            <a:avLst/>
          </a:prstGeom>
          <a:noFill/>
        </p:spPr>
        <p:txBody>
          <a:bodyPr wrap="none" rtlCol="0">
            <a:spAutoFit/>
          </a:bodyPr>
          <a:lstStyle/>
          <a:p>
            <a:r>
              <a:rPr lang="it-IT" dirty="0"/>
              <a:t>La dimensione della tabu list è impostata in maniera statica al 20% della dimensione del problema.</a:t>
            </a:r>
          </a:p>
        </p:txBody>
      </p:sp>
      <p:graphicFrame>
        <p:nvGraphicFramePr>
          <p:cNvPr id="4" name="Tabella 3">
            <a:extLst>
              <a:ext uri="{FF2B5EF4-FFF2-40B4-BE49-F238E27FC236}">
                <a16:creationId xmlns:a16="http://schemas.microsoft.com/office/drawing/2014/main" id="{7207B790-0E61-968B-B242-EFE8588704D4}"/>
              </a:ext>
            </a:extLst>
          </p:cNvPr>
          <p:cNvGraphicFramePr>
            <a:graphicFrameLocks noGrp="1"/>
          </p:cNvGraphicFramePr>
          <p:nvPr>
            <p:extLst>
              <p:ext uri="{D42A27DB-BD31-4B8C-83A1-F6EECF244321}">
                <p14:modId xmlns:p14="http://schemas.microsoft.com/office/powerpoint/2010/main" val="455943029"/>
              </p:ext>
            </p:extLst>
          </p:nvPr>
        </p:nvGraphicFramePr>
        <p:xfrm>
          <a:off x="2564892" y="5104309"/>
          <a:ext cx="7062216" cy="1103249"/>
        </p:xfrm>
        <a:graphic>
          <a:graphicData uri="http://purl.oclc.org/ooxml/drawingml/table">
            <a:tbl>
              <a:tblPr firstRow="1" bandRow="1">
                <a:tableStyleId>{69012ECD-51FC-41F1-AA8D-1B2483CD663E}</a:tableStyleId>
              </a:tblPr>
              <a:tblGrid>
                <a:gridCol w="1222569">
                  <a:extLst>
                    <a:ext uri="{9D8B030D-6E8A-4147-A177-3AD203B41FA5}">
                      <a16:colId xmlns:a16="http://schemas.microsoft.com/office/drawing/2014/main" val="3432880972"/>
                    </a:ext>
                  </a:extLst>
                </a:gridCol>
                <a:gridCol w="1091373">
                  <a:extLst>
                    <a:ext uri="{9D8B030D-6E8A-4147-A177-3AD203B41FA5}">
                      <a16:colId xmlns:a16="http://schemas.microsoft.com/office/drawing/2014/main" val="1825543071"/>
                    </a:ext>
                  </a:extLst>
                </a:gridCol>
                <a:gridCol w="1353764">
                  <a:extLst>
                    <a:ext uri="{9D8B030D-6E8A-4147-A177-3AD203B41FA5}">
                      <a16:colId xmlns:a16="http://schemas.microsoft.com/office/drawing/2014/main" val="157521066"/>
                    </a:ext>
                  </a:extLst>
                </a:gridCol>
                <a:gridCol w="1776022">
                  <a:extLst>
                    <a:ext uri="{9D8B030D-6E8A-4147-A177-3AD203B41FA5}">
                      <a16:colId xmlns:a16="http://schemas.microsoft.com/office/drawing/2014/main" val="1873671797"/>
                    </a:ext>
                  </a:extLst>
                </a:gridCol>
                <a:gridCol w="1618488">
                  <a:extLst>
                    <a:ext uri="{9D8B030D-6E8A-4147-A177-3AD203B41FA5}">
                      <a16:colId xmlns:a16="http://schemas.microsoft.com/office/drawing/2014/main" val="1996721965"/>
                    </a:ext>
                  </a:extLst>
                </a:gridCol>
              </a:tblGrid>
              <a:tr h="463169">
                <a:tc>
                  <a:txBody>
                    <a:bodyPr/>
                    <a:lstStyle/>
                    <a:p>
                      <a:pPr algn="ctr"/>
                      <a:r>
                        <a:rPr lang="it-IT" dirty="0">
                          <a:solidFill>
                            <a:schemeClr val="tx1"/>
                          </a:solidFill>
                        </a:rPr>
                        <a:t>Time (s)</a:t>
                      </a:r>
                    </a:p>
                  </a:txBody>
                  <a:tcPr/>
                </a:tc>
                <a:tc>
                  <a:txBody>
                    <a:bodyPr/>
                    <a:lstStyle/>
                    <a:p>
                      <a:pPr algn="ctr"/>
                      <a:r>
                        <a:rPr lang="it-IT" dirty="0">
                          <a:solidFill>
                            <a:schemeClr val="tx1"/>
                          </a:solidFill>
                        </a:rPr>
                        <a:t>Max </a:t>
                      </a:r>
                      <a:r>
                        <a:rPr lang="it-IT" dirty="0" err="1">
                          <a:solidFill>
                            <a:schemeClr val="tx1"/>
                          </a:solidFill>
                        </a:rPr>
                        <a:t>Restart</a:t>
                      </a:r>
                      <a:endParaRPr lang="it-IT" dirty="0">
                        <a:solidFill>
                          <a:schemeClr val="tx1"/>
                        </a:solidFill>
                      </a:endParaRPr>
                    </a:p>
                  </a:txBody>
                  <a:tcPr/>
                </a:tc>
                <a:tc>
                  <a:txBody>
                    <a:bodyPr/>
                    <a:lstStyle/>
                    <a:p>
                      <a:pPr algn="ctr"/>
                      <a:r>
                        <a:rPr lang="it-IT" dirty="0">
                          <a:solidFill>
                            <a:schemeClr val="tx1"/>
                          </a:solidFill>
                        </a:rPr>
                        <a:t>Tabu List </a:t>
                      </a:r>
                    </a:p>
                  </a:txBody>
                  <a:tcPr/>
                </a:tc>
                <a:tc>
                  <a:txBody>
                    <a:bodyPr/>
                    <a:lstStyle/>
                    <a:p>
                      <a:pPr algn="ctr"/>
                      <a:r>
                        <a:rPr lang="it-IT" dirty="0">
                          <a:solidFill>
                            <a:schemeClr val="tx1"/>
                          </a:solidFill>
                        </a:rPr>
                        <a:t>Best Tour Cost </a:t>
                      </a:r>
                    </a:p>
                  </a:txBody>
                  <a:tcPr/>
                </a:tc>
                <a:tc>
                  <a:txBody>
                    <a:bodyPr/>
                    <a:lstStyle/>
                    <a:p>
                      <a:pPr algn="ctr"/>
                      <a:r>
                        <a:rPr lang="it-IT" dirty="0">
                          <a:solidFill>
                            <a:schemeClr val="tx1"/>
                          </a:solidFill>
                        </a:rPr>
                        <a:t>Gap (%)</a:t>
                      </a:r>
                    </a:p>
                  </a:txBody>
                  <a:tcPr/>
                </a:tc>
                <a:extLst>
                  <a:ext uri="{0D108BD9-81ED-4DB2-BD59-A6C34878D82A}">
                    <a16:rowId xmlns:a16="http://schemas.microsoft.com/office/drawing/2014/main" val="249336404"/>
                  </a:ext>
                </a:extLst>
              </a:tr>
              <a:tr h="463169">
                <a:tc>
                  <a:txBody>
                    <a:bodyPr/>
                    <a:lstStyle/>
                    <a:p>
                      <a:pPr algn="ctr"/>
                      <a:r>
                        <a:rPr lang="it-IT" dirty="0">
                          <a:solidFill>
                            <a:schemeClr val="tx1"/>
                          </a:solidFill>
                        </a:rPr>
                        <a:t>737.4</a:t>
                      </a:r>
                    </a:p>
                  </a:txBody>
                  <a:tcPr/>
                </a:tc>
                <a:tc>
                  <a:txBody>
                    <a:bodyPr/>
                    <a:lstStyle/>
                    <a:p>
                      <a:pPr algn="ctr"/>
                      <a:r>
                        <a:rPr lang="it-IT" dirty="0">
                          <a:solidFill>
                            <a:schemeClr val="tx1"/>
                          </a:solidFill>
                        </a:rPr>
                        <a:t>50</a:t>
                      </a:r>
                    </a:p>
                  </a:txBody>
                  <a:tcPr/>
                </a:tc>
                <a:tc>
                  <a:txBody>
                    <a:bodyPr/>
                    <a:lstStyle/>
                    <a:p>
                      <a:pPr algn="ctr"/>
                      <a:r>
                        <a:rPr lang="it-IT" dirty="0">
                          <a:solidFill>
                            <a:schemeClr val="tx1"/>
                          </a:solidFill>
                        </a:rPr>
                        <a:t>14</a:t>
                      </a:r>
                    </a:p>
                  </a:txBody>
                  <a:tcPr/>
                </a:tc>
                <a:tc>
                  <a:txBody>
                    <a:bodyPr/>
                    <a:lstStyle/>
                    <a:p>
                      <a:pPr algn="ctr"/>
                      <a:r>
                        <a:rPr lang="it-IT" dirty="0">
                          <a:solidFill>
                            <a:schemeClr val="tx1"/>
                          </a:solidFill>
                        </a:rPr>
                        <a:t>556</a:t>
                      </a:r>
                    </a:p>
                  </a:txBody>
                  <a:tcPr/>
                </a:tc>
                <a:tc>
                  <a:txBody>
                    <a:bodyPr/>
                    <a:lstStyle/>
                    <a:p>
                      <a:pPr algn="ctr"/>
                      <a:r>
                        <a:rPr lang="it-IT" dirty="0">
                          <a:solidFill>
                            <a:schemeClr val="tx1"/>
                          </a:solidFill>
                        </a:rPr>
                        <a:t>2.02</a:t>
                      </a:r>
                    </a:p>
                  </a:txBody>
                  <a:tcPr/>
                </a:tc>
                <a:extLst>
                  <a:ext uri="{0D108BD9-81ED-4DB2-BD59-A6C34878D82A}">
                    <a16:rowId xmlns:a16="http://schemas.microsoft.com/office/drawing/2014/main" val="2115529804"/>
                  </a:ext>
                </a:extLst>
              </a:tr>
            </a:tbl>
          </a:graphicData>
        </a:graphic>
      </p:graphicFrame>
      <p:sp>
        <p:nvSpPr>
          <p:cNvPr id="5" name="CasellaDiTesto 4">
            <a:extLst>
              <a:ext uri="{FF2B5EF4-FFF2-40B4-BE49-F238E27FC236}">
                <a16:creationId xmlns:a16="http://schemas.microsoft.com/office/drawing/2014/main" id="{7DC75B1F-8C31-DD77-94F3-757A3563395B}"/>
              </a:ext>
            </a:extLst>
          </p:cNvPr>
          <p:cNvSpPr txBox="1"/>
          <p:nvPr/>
        </p:nvSpPr>
        <p:spPr>
          <a:xfrm>
            <a:off x="774192" y="4313033"/>
            <a:ext cx="10139314" cy="646331"/>
          </a:xfrm>
          <a:prstGeom prst="rect">
            <a:avLst/>
          </a:prstGeom>
          <a:noFill/>
        </p:spPr>
        <p:txBody>
          <a:bodyPr wrap="none" rtlCol="0">
            <a:spAutoFit/>
          </a:bodyPr>
          <a:lstStyle/>
          <a:p>
            <a:r>
              <a:rPr lang="it-IT" dirty="0"/>
              <a:t>A causa dei limiti derivati dall’algoritmo, si è proceduto ad un approccio </a:t>
            </a:r>
            <a:r>
              <a:rPr lang="it-IT" b="1" dirty="0">
                <a:solidFill>
                  <a:srgbClr val="FFFF00"/>
                </a:solidFill>
              </a:rPr>
              <a:t>multi-start</a:t>
            </a:r>
            <a:r>
              <a:rPr lang="it-IT" dirty="0"/>
              <a:t> variando in maniera</a:t>
            </a:r>
          </a:p>
          <a:p>
            <a:r>
              <a:rPr lang="it-IT" dirty="0"/>
              <a:t>casuale la soluzione iniziale ed eseguendo dei riavvii, cercando un valore di gap minore. </a:t>
            </a:r>
          </a:p>
        </p:txBody>
      </p:sp>
    </p:spTree>
    <p:extLst>
      <p:ext uri="{BB962C8B-B14F-4D97-AF65-F5344CB8AC3E}">
        <p14:creationId xmlns:p14="http://schemas.microsoft.com/office/powerpoint/2010/main" val="3849584236"/>
      </p:ext>
    </p:extLst>
  </p:cSld>
  <p:clrMapOvr>
    <a:masterClrMapping/>
  </p:clrMapOvr>
</p:sld>
</file>

<file path=ppt/slides/slide19.xml><?xml version="1.0" encoding="utf-8"?>
<p:sld xmlns:a="http://purl.oclc.org/ooxml/drawingml/main" xmlns:r="http://purl.oclc.org/ooxml/officeDocument/relationships" xmlns:p="http://purl.oclc.org/ooxml/presentationml/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olo 3">
            <a:extLst>
              <a:ext uri="{FF2B5EF4-FFF2-40B4-BE49-F238E27FC236}">
                <a16:creationId xmlns:a16="http://schemas.microsoft.com/office/drawing/2014/main" id="{9B7292C1-9321-8CDF-A5DC-1B3510060297}"/>
              </a:ext>
            </a:extLst>
          </p:cNvPr>
          <p:cNvSpPr>
            <a:spLocks noGrp="1"/>
          </p:cNvSpPr>
          <p:nvPr>
            <p:ph type="title"/>
          </p:nvPr>
        </p:nvSpPr>
        <p:spPr>
          <a:xfrm>
            <a:off x="2227535" y="118237"/>
            <a:ext cx="8177784" cy="1325563"/>
          </a:xfrm>
        </p:spPr>
        <p:txBody>
          <a:bodyPr>
            <a:normAutofit fontScale="90%"/>
          </a:bodyPr>
          <a:lstStyle/>
          <a:p>
            <a:r>
              <a:rPr lang="it-IT" b="1" dirty="0"/>
              <a:t>Multi-start vs Tour Ottimale</a:t>
            </a:r>
          </a:p>
        </p:txBody>
      </p:sp>
      <p:pic>
        <p:nvPicPr>
          <p:cNvPr id="8" name="Immagine 7">
            <a:extLst>
              <a:ext uri="{FF2B5EF4-FFF2-40B4-BE49-F238E27FC236}">
                <a16:creationId xmlns:a16="http://schemas.microsoft.com/office/drawing/2014/main" id="{D0678DBF-6704-6BE2-D51C-8A68EC8F9E6B}"/>
              </a:ext>
            </a:extLst>
          </p:cNvPr>
          <p:cNvPicPr>
            <a:picLocks noChangeAspect="1"/>
          </p:cNvPicPr>
          <p:nvPr/>
        </p:nvPicPr>
        <p:blipFill>
          <a:blip r:embed="rId3"/>
          <a:stretch>
            <a:fillRect/>
          </a:stretch>
        </p:blipFill>
        <p:spPr>
          <a:xfrm>
            <a:off x="473073" y="1635824"/>
            <a:ext cx="5182323" cy="3877216"/>
          </a:xfrm>
          <a:prstGeom prst="rect">
            <a:avLst/>
          </a:prstGeom>
        </p:spPr>
      </p:pic>
      <p:pic>
        <p:nvPicPr>
          <p:cNvPr id="12" name="Immagine 11">
            <a:extLst>
              <a:ext uri="{FF2B5EF4-FFF2-40B4-BE49-F238E27FC236}">
                <a16:creationId xmlns:a16="http://schemas.microsoft.com/office/drawing/2014/main" id="{32043707-58BB-B853-C99D-9868DD97755E}"/>
              </a:ext>
            </a:extLst>
          </p:cNvPr>
          <p:cNvPicPr>
            <a:picLocks noChangeAspect="1"/>
          </p:cNvPicPr>
          <p:nvPr/>
        </p:nvPicPr>
        <p:blipFill>
          <a:blip r:embed="rId4"/>
          <a:stretch>
            <a:fillRect/>
          </a:stretch>
        </p:blipFill>
        <p:spPr>
          <a:xfrm>
            <a:off x="6316427" y="1654876"/>
            <a:ext cx="5191850" cy="3839111"/>
          </a:xfrm>
          <a:prstGeom prst="rect">
            <a:avLst/>
          </a:prstGeom>
        </p:spPr>
      </p:pic>
    </p:spTree>
    <p:extLst>
      <p:ext uri="{BB962C8B-B14F-4D97-AF65-F5344CB8AC3E}">
        <p14:creationId xmlns:p14="http://schemas.microsoft.com/office/powerpoint/2010/main" val="96075324"/>
      </p:ext>
    </p:extLst>
  </p:cSld>
  <p:clrMapOvr>
    <a:masterClrMapping/>
  </p:clrMapOvr>
</p:sld>
</file>

<file path=ppt/slides/slide2.xml><?xml version="1.0" encoding="utf-8"?>
<p:sld xmlns:a="http://purl.oclc.org/ooxml/drawingml/main" xmlns:r="http://purl.oclc.org/ooxml/officeDocument/relationships" xmlns:p="http://purl.oclc.org/ooxml/presentationml/main">
  <p:cSld name="Slide2">
    <p:bg>
      <p:bgPr>
        <a:solidFill>
          <a:srgbClr val="FFFFFF"/>
        </a:solidFill>
        <a:effectLst/>
      </p:bgPr>
    </p:bg>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B2A2F2CB-46E2-0291-3A7A-31B116444D23}"/>
              </a:ext>
              <a:ext uri="{C183D7F6-B498-43B3-948B-1728B52AA6E4}">
                <adec:decorative xmlns:adec="http://schemas.microsoft.com/office/drawing/2017/decorative" val="1"/>
              </a:ext>
            </a:extLst>
          </p:cNvPr>
          <p:cNvSpPr>
            <a:spLocks noMove="1" noResize="1"/>
          </p:cNvSpPr>
          <p:nvPr/>
        </p:nvSpPr>
        <p:spPr>
          <a:xfrm>
            <a:off x="0" y="0"/>
            <a:ext cx="12191996" cy="6858000"/>
          </a:xfrm>
          <a:prstGeom prst="rect">
            <a:avLst/>
          </a:prstGeom>
          <a:solidFill>
            <a:srgbClr val="FFFFFF"/>
          </a:solidFill>
          <a:ln cap="flat">
            <a:noFill/>
            <a:prstDash val="solid"/>
          </a:ln>
        </p:spPr>
        <p:txBody>
          <a:bodyPr vert="horz" wrap="square" lIns="91440" tIns="45720" rIns="91440" bIns="45720" anchor="ctr" anchorCtr="1" compatLnSpc="1">
            <a:noAutofit/>
          </a:bodyPr>
          <a:lstStyle/>
          <a:p>
            <a:pPr marL="0" marR="0" lvl="0" indent="0" algn="ctr" defTabSz="457200" rtl="0" fontAlgn="auto" hangingPunct="1">
              <a:lnSpc>
                <a:spcPct val="1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Corbel"/>
            </a:endParaRPr>
          </a:p>
        </p:txBody>
      </p:sp>
      <p:sp>
        <p:nvSpPr>
          <p:cNvPr id="3" name="Rectangle 11">
            <a:extLst>
              <a:ext uri="{FF2B5EF4-FFF2-40B4-BE49-F238E27FC236}">
                <a16:creationId xmlns:a16="http://schemas.microsoft.com/office/drawing/2014/main" id="{C0A72A65-0636-E6C2-236F-4A1B2B44938F}"/>
              </a:ext>
              <a:ext uri="{C183D7F6-B498-43B3-948B-1728B52AA6E4}">
                <adec:decorative xmlns:adec="http://schemas.microsoft.com/office/drawing/2017/decorative" val="1"/>
              </a:ext>
            </a:extLst>
          </p:cNvPr>
          <p:cNvSpPr>
            <a:spLocks noMove="1" noResize="1"/>
          </p:cNvSpPr>
          <p:nvPr/>
        </p:nvSpPr>
        <p:spPr>
          <a:xfrm>
            <a:off x="0" y="0"/>
            <a:ext cx="6096003" cy="6858000"/>
          </a:xfrm>
          <a:prstGeom prst="rect">
            <a:avLst/>
          </a:prstGeom>
          <a:blipFill>
            <a:blip r:embed="rId2">
              <a:alphaModFix/>
            </a:blip>
            <a:stretch>
              <a:fillRect/>
            </a:stretch>
          </a:blipFill>
          <a:ln cap="flat">
            <a:noFill/>
            <a:prstDash val="solid"/>
          </a:ln>
          <a:effectLst>
            <a:outerShdw dist="50804" algn="tl">
              <a:srgbClr val="000000">
                <a:alpha val="40%"/>
              </a:srgbClr>
            </a:outerShdw>
          </a:effectLst>
        </p:spPr>
        <p:txBody>
          <a:bodyPr vert="horz" wrap="square" lIns="91440" tIns="45720" rIns="91440" bIns="45720" anchor="ctr" anchorCtr="1" compatLnSpc="1">
            <a:noAutofit/>
          </a:bodyPr>
          <a:lstStyle/>
          <a:p>
            <a:pPr marL="0" marR="0" lvl="0" indent="0" algn="ctr" defTabSz="457200" rtl="0" fontAlgn="auto" hangingPunct="1">
              <a:lnSpc>
                <a:spcPct val="1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dirty="0">
              <a:solidFill>
                <a:srgbClr val="FFFFFF"/>
              </a:solidFill>
              <a:uFillTx/>
              <a:latin typeface="Corbel"/>
            </a:endParaRPr>
          </a:p>
        </p:txBody>
      </p:sp>
      <p:sp>
        <p:nvSpPr>
          <p:cNvPr id="4" name="Titolo 1">
            <a:extLst>
              <a:ext uri="{FF2B5EF4-FFF2-40B4-BE49-F238E27FC236}">
                <a16:creationId xmlns:a16="http://schemas.microsoft.com/office/drawing/2014/main" id="{33397067-FBF4-BDA3-4F83-DACE2082298C}"/>
              </a:ext>
            </a:extLst>
          </p:cNvPr>
          <p:cNvSpPr txBox="1">
            <a:spLocks noGrp="1"/>
          </p:cNvSpPr>
          <p:nvPr>
            <p:ph type="title"/>
          </p:nvPr>
        </p:nvSpPr>
        <p:spPr>
          <a:xfrm>
            <a:off x="259080" y="365129"/>
            <a:ext cx="5836920" cy="1325559"/>
          </a:xfrm>
        </p:spPr>
        <p:txBody>
          <a:bodyPr>
            <a:noAutofit/>
          </a:bodyPr>
          <a:lstStyle/>
          <a:p>
            <a:pPr lvl="0"/>
            <a:r>
              <a:rPr lang="it-IT" b="1" dirty="0">
                <a:solidFill>
                  <a:srgbClr val="FFFFFF"/>
                </a:solidFill>
              </a:rPr>
              <a:t>Algoritmi Euristici</a:t>
            </a:r>
          </a:p>
        </p:txBody>
      </p:sp>
      <mc:AlternateContent xmlns:mc="http://schemas.openxmlformats.org/markup-compatibility/2006" xmlns:a14="http://schemas.microsoft.com/office/drawing/2010/main">
        <mc:Choice Requires="a14">
          <p:sp>
            <p:nvSpPr>
              <p:cNvPr id="5" name="Segnaposto contenuto 2">
                <a:extLst>
                  <a:ext uri="{FF2B5EF4-FFF2-40B4-BE49-F238E27FC236}">
                    <a16:creationId xmlns:a16="http://schemas.microsoft.com/office/drawing/2014/main" id="{59FDBEA0-C857-E40F-E1EB-08A2893CAE3F}"/>
                  </a:ext>
                </a:extLst>
              </p:cNvPr>
              <p:cNvSpPr txBox="1">
                <a:spLocks noGrp="1"/>
              </p:cNvSpPr>
              <p:nvPr>
                <p:ph idx="1"/>
              </p:nvPr>
            </p:nvSpPr>
            <p:spPr>
              <a:xfrm>
                <a:off x="677351" y="1690688"/>
                <a:ext cx="4545308" cy="4351336"/>
              </a:xfrm>
            </p:spPr>
            <p:txBody>
              <a:bodyPr/>
              <a:lstStyle/>
              <a:p>
                <a:pPr lvl="0"/>
                <a:r>
                  <a:rPr lang="it-IT" sz="2000" dirty="0">
                    <a:solidFill>
                      <a:srgbClr val="FFFFFF"/>
                    </a:solidFill>
                  </a:rPr>
                  <a:t>Gli </a:t>
                </a:r>
                <a:r>
                  <a:rPr lang="it-IT" sz="2000" b="1" dirty="0">
                    <a:solidFill>
                      <a:srgbClr val="FFFF00"/>
                    </a:solidFill>
                  </a:rPr>
                  <a:t>metodi euristici </a:t>
                </a:r>
                <a:r>
                  <a:rPr lang="it-IT" sz="2000" dirty="0">
                    <a:solidFill>
                      <a:srgbClr val="FFFFFF"/>
                    </a:solidFill>
                  </a:rPr>
                  <a:t>o </a:t>
                </a:r>
                <a:r>
                  <a:rPr lang="it-IT" sz="2000" b="1" dirty="0">
                    <a:solidFill>
                      <a:srgbClr val="FFFFFF"/>
                    </a:solidFill>
                  </a:rPr>
                  <a:t>approssimanti </a:t>
                </a:r>
                <a:r>
                  <a:rPr lang="it-IT" sz="2000" dirty="0">
                    <a:solidFill>
                      <a:srgbClr val="FFFFFF"/>
                    </a:solidFill>
                  </a:rPr>
                  <a:t>ricercano una </a:t>
                </a:r>
                <a:r>
                  <a:rPr lang="it-IT" sz="2000" b="1" dirty="0">
                    <a:solidFill>
                      <a:srgbClr val="FFFFFF"/>
                    </a:solidFill>
                  </a:rPr>
                  <a:t>buona soluzione </a:t>
                </a:r>
                <a:r>
                  <a:rPr lang="it-IT" sz="2000" dirty="0">
                    <a:solidFill>
                      <a:srgbClr val="FFFFFF"/>
                    </a:solidFill>
                  </a:rPr>
                  <a:t>del problema, non necessariamente ottima, con tempi di calcolo più contenuti rispetto agli approcci esatti </a:t>
                </a:r>
              </a:p>
              <a:p>
                <a:pPr lvl="0"/>
                <a:r>
                  <a:rPr lang="it-IT" sz="2000" dirty="0">
                    <a:solidFill>
                      <a:srgbClr val="FFFFFF"/>
                    </a:solidFill>
                  </a:rPr>
                  <a:t>La </a:t>
                </a:r>
                <a:r>
                  <a:rPr lang="it-IT" sz="2000" b="1" dirty="0">
                    <a:solidFill>
                      <a:srgbClr val="FFFF00"/>
                    </a:solidFill>
                  </a:rPr>
                  <a:t>bontà di una soluzione </a:t>
                </a:r>
                <a:r>
                  <a:rPr lang="it-IT" sz="2000" dirty="0">
                    <a:solidFill>
                      <a:srgbClr val="FFFFFF"/>
                    </a:solidFill>
                  </a:rPr>
                  <a:t>è valutata in termini di scarto percentuale tra la soluzione ottenuta e quella individuabile attraverso l’utilizzo di una tecnica esatta</a:t>
                </a:r>
              </a:p>
              <a:p>
                <a:pPr lvl="0"/>
                <a:endParaRPr lang="it-IT" sz="2000" dirty="0">
                  <a:solidFill>
                    <a:srgbClr val="FFFFFF"/>
                  </a:solidFill>
                </a:endParaRPr>
              </a:p>
              <a:p>
                <a:pPr marL="0" lvl="0" indent="0">
                  <a:buNone/>
                </a:pPr>
                <a:r>
                  <a:rPr lang="it-IT" sz="2000" dirty="0">
                    <a:solidFill>
                      <a:srgbClr val="FFFFFF"/>
                    </a:solidFill>
                  </a:rPr>
                  <a:t>	 </a:t>
                </a:r>
                <a:r>
                  <a:rPr lang="it-IT" sz="2000" i="1" dirty="0">
                    <a:solidFill>
                      <a:srgbClr val="FFFFFF"/>
                    </a:solidFill>
                  </a:rPr>
                  <a:t>gap </a:t>
                </a:r>
                <a14:m>
                  <m:oMath xmlns:m="http://purl.oclc.org/ooxml/officeDocument/math">
                    <m:r>
                      <a:rPr lang="en-US" sz="2000" i="1" smtClean="0">
                        <a:solidFill>
                          <a:srgbClr val="FFFFFF"/>
                        </a:solidFill>
                        <a:latin typeface="Cambria Math" panose="02040503050406030204" pitchFamily="18" charset="0"/>
                      </a:rPr>
                      <m:t>=</m:t>
                    </m:r>
                    <m:f>
                      <m:fPr>
                        <m:ctrlPr>
                          <a:rPr lang="en-US" sz="2000" i="1" smtClean="0">
                            <a:solidFill>
                              <a:srgbClr val="FFFFFF"/>
                            </a:solidFill>
                            <a:latin typeface="Cambria Math" panose="02040503050406030204" pitchFamily="18" charset="0"/>
                          </a:rPr>
                        </m:ctrlPr>
                      </m:fPr>
                      <m:num>
                        <m:r>
                          <a:rPr lang="it-IT" sz="2000" b="0" i="1" smtClean="0">
                            <a:solidFill>
                              <a:srgbClr val="FFFFFF"/>
                            </a:solidFill>
                            <a:latin typeface="Cambria Math" panose="02040503050406030204" pitchFamily="18" charset="0"/>
                          </a:rPr>
                          <m:t>|</m:t>
                        </m:r>
                        <m:r>
                          <a:rPr lang="it-IT" sz="2000" b="0" i="1" smtClean="0">
                            <a:solidFill>
                              <a:srgbClr val="FFFFFF"/>
                            </a:solidFill>
                            <a:latin typeface="Cambria Math" panose="02040503050406030204" pitchFamily="18" charset="0"/>
                          </a:rPr>
                          <m:t>𝑂𝑃𝑇</m:t>
                        </m:r>
                        <m:d>
                          <m:dPr>
                            <m:ctrlPr>
                              <a:rPr lang="it-IT" sz="2000" b="0" i="1" smtClean="0">
                                <a:solidFill>
                                  <a:srgbClr val="FFFFFF"/>
                                </a:solidFill>
                                <a:latin typeface="Cambria Math" panose="02040503050406030204" pitchFamily="18" charset="0"/>
                              </a:rPr>
                            </m:ctrlPr>
                          </m:dPr>
                          <m:e>
                            <m:r>
                              <a:rPr lang="it-IT" sz="2000" b="0" i="1" smtClean="0">
                                <a:solidFill>
                                  <a:srgbClr val="FFFFFF"/>
                                </a:solidFill>
                                <a:latin typeface="Cambria Math" panose="02040503050406030204" pitchFamily="18" charset="0"/>
                              </a:rPr>
                              <m:t>𝐼</m:t>
                            </m:r>
                          </m:e>
                        </m:d>
                        <m:r>
                          <a:rPr lang="it-IT" sz="2000" b="0" i="1" smtClean="0">
                            <a:solidFill>
                              <a:srgbClr val="FFFFFF"/>
                            </a:solidFill>
                            <a:latin typeface="Cambria Math" panose="02040503050406030204" pitchFamily="18" charset="0"/>
                          </a:rPr>
                          <m:t>−</m:t>
                        </m:r>
                        <m:r>
                          <a:rPr lang="it-IT" sz="2000" b="0" i="1" smtClean="0">
                            <a:solidFill>
                              <a:srgbClr val="FFFFFF"/>
                            </a:solidFill>
                            <a:latin typeface="Cambria Math" panose="02040503050406030204" pitchFamily="18" charset="0"/>
                          </a:rPr>
                          <m:t>𝐸𝑈𝑅</m:t>
                        </m:r>
                        <m:r>
                          <a:rPr lang="it-IT" sz="2000" b="0" i="1" smtClean="0">
                            <a:solidFill>
                              <a:srgbClr val="FFFFFF"/>
                            </a:solidFill>
                            <a:latin typeface="Cambria Math" panose="02040503050406030204" pitchFamily="18" charset="0"/>
                          </a:rPr>
                          <m:t>(</m:t>
                        </m:r>
                        <m:r>
                          <a:rPr lang="it-IT" sz="2000" b="0" i="1" smtClean="0">
                            <a:solidFill>
                              <a:srgbClr val="FFFFFF"/>
                            </a:solidFill>
                            <a:latin typeface="Cambria Math" panose="02040503050406030204" pitchFamily="18" charset="0"/>
                          </a:rPr>
                          <m:t>𝐼</m:t>
                        </m:r>
                        <m:r>
                          <a:rPr lang="it-IT" sz="2000" b="0" i="1" smtClean="0">
                            <a:solidFill>
                              <a:srgbClr val="FFFFFF"/>
                            </a:solidFill>
                            <a:latin typeface="Cambria Math" panose="02040503050406030204" pitchFamily="18" charset="0"/>
                          </a:rPr>
                          <m:t>)|</m:t>
                        </m:r>
                      </m:num>
                      <m:den>
                        <m:r>
                          <a:rPr lang="it-IT" sz="2000" b="0" i="1" smtClean="0">
                            <a:solidFill>
                              <a:srgbClr val="FFFFFF"/>
                            </a:solidFill>
                            <a:latin typeface="Cambria Math" panose="02040503050406030204" pitchFamily="18" charset="0"/>
                          </a:rPr>
                          <m:t>|</m:t>
                        </m:r>
                        <m:r>
                          <a:rPr lang="it-IT" sz="2000" b="0" i="1" smtClean="0">
                            <a:solidFill>
                              <a:srgbClr val="FFFFFF"/>
                            </a:solidFill>
                            <a:latin typeface="Cambria Math" panose="02040503050406030204" pitchFamily="18" charset="0"/>
                          </a:rPr>
                          <m:t>𝑂𝑃𝑇</m:t>
                        </m:r>
                        <m:d>
                          <m:dPr>
                            <m:ctrlPr>
                              <a:rPr lang="it-IT" sz="2000" b="0" i="1" smtClean="0">
                                <a:solidFill>
                                  <a:srgbClr val="FFFFFF"/>
                                </a:solidFill>
                                <a:latin typeface="Cambria Math" panose="02040503050406030204" pitchFamily="18" charset="0"/>
                              </a:rPr>
                            </m:ctrlPr>
                          </m:dPr>
                          <m:e>
                            <m:r>
                              <a:rPr lang="it-IT" sz="2000" b="0" i="1" smtClean="0">
                                <a:solidFill>
                                  <a:srgbClr val="FFFFFF"/>
                                </a:solidFill>
                                <a:latin typeface="Cambria Math" panose="02040503050406030204" pitchFamily="18" charset="0"/>
                              </a:rPr>
                              <m:t>𝐼</m:t>
                            </m:r>
                          </m:e>
                        </m:d>
                        <m:r>
                          <a:rPr lang="it-IT" sz="2000" b="0" i="1" smtClean="0">
                            <a:solidFill>
                              <a:srgbClr val="FFFFFF"/>
                            </a:solidFill>
                            <a:latin typeface="Cambria Math" panose="02040503050406030204" pitchFamily="18" charset="0"/>
                          </a:rPr>
                          <m:t>|</m:t>
                        </m:r>
                      </m:den>
                    </m:f>
                    <m:r>
                      <a:rPr lang="en-US" sz="2000" i="1" smtClean="0">
                        <a:solidFill>
                          <a:srgbClr val="FFFFFF"/>
                        </a:solidFill>
                        <a:latin typeface="Cambria Math" panose="02040503050406030204" pitchFamily="18" charset="0"/>
                      </a:rPr>
                      <m:t>×</m:t>
                    </m:r>
                    <m:r>
                      <a:rPr lang="it-IT" sz="2000" b="0" i="0" smtClean="0">
                        <a:solidFill>
                          <a:srgbClr val="FFFFFF"/>
                        </a:solidFill>
                        <a:latin typeface="Cambria Math" panose="02040503050406030204" pitchFamily="18" charset="0"/>
                      </a:rPr>
                      <m:t>100</m:t>
                    </m:r>
                  </m:oMath>
                </a14:m>
                <a:endParaRPr lang="it-IT" sz="2000" dirty="0">
                  <a:solidFill>
                    <a:srgbClr val="FFFFFF"/>
                  </a:solidFill>
                </a:endParaRPr>
              </a:p>
              <a:p>
                <a:pPr marL="0" lvl="0" indent="0">
                  <a:buNone/>
                </a:pPr>
                <a:endParaRPr lang="it-IT" sz="2000" dirty="0">
                  <a:solidFill>
                    <a:srgbClr val="FFFFFF"/>
                  </a:solidFill>
                </a:endParaRPr>
              </a:p>
            </p:txBody>
          </p:sp>
        </mc:Choice>
        <mc:Fallback xmlns:p="http://schemas.openxmlformats.org/presentationml/2006/main" xmlns:r="http://schemas.openxmlformats.org/officeDocument/2006/relationships" xmlns:a="http://schemas.openxmlformats.org/drawingml/2006/main" xmlns="">
          <p:sp>
            <p:nvSpPr>
              <p:cNvPr id="5" name="Segnaposto contenuto 2">
                <a:extLst>
                  <a:ext uri="{FF2B5EF4-FFF2-40B4-BE49-F238E27FC236}">
                    <a16:creationId xmlns:a16="http://schemas.microsoft.com/office/drawing/2014/main" id="{59FDBEA0-C857-E40F-E1EB-08A2893CAE3F}"/>
                  </a:ext>
                </a:extLst>
              </p:cNvPr>
              <p:cNvSpPr txBox="1">
                <a:spLocks noGrp="1" noRot="1" noChangeAspect="1" noMove="1" noResize="1" noEditPoints="1" noAdjustHandles="1" noChangeArrowheads="1" noChangeShapeType="1" noTextEdit="1"/>
              </p:cNvSpPr>
              <p:nvPr>
                <p:ph idx="1"/>
              </p:nvPr>
            </p:nvSpPr>
            <p:spPr>
              <a:xfrm>
                <a:off x="677351" y="1690688"/>
                <a:ext cx="4545308" cy="4351336"/>
              </a:xfrm>
              <a:blipFill>
                <a:blip r:embed="rId3"/>
                <a:stretch>
                  <a:fillRect l="-1.206%" t="-1.401%" r="-2.011%"/>
                </a:stretch>
              </a:blipFill>
            </p:spPr>
            <p:txBody>
              <a:bodyPr/>
              <a:lstStyle/>
              <a:p>
                <a:r>
                  <a:rPr lang="it-IT">
                    <a:noFill/>
                  </a:rPr>
                  <a:t> </a:t>
                </a:r>
              </a:p>
            </p:txBody>
          </p:sp>
        </mc:Fallback>
      </mc:AlternateContent>
      <p:pic>
        <p:nvPicPr>
          <p:cNvPr id="6" name="Immagine 4" descr="Immagine che contiene disegno, cartone animato, Arte bambini, arte&#10;&#10;Il contenuto generato dall'IA potrebbe non essere corretto.">
            <a:extLst>
              <a:ext uri="{FF2B5EF4-FFF2-40B4-BE49-F238E27FC236}">
                <a16:creationId xmlns:a16="http://schemas.microsoft.com/office/drawing/2014/main" id="{30C93828-7DDD-0425-B766-764BBA6541FC}"/>
              </a:ext>
            </a:extLst>
          </p:cNvPr>
          <p:cNvPicPr>
            <a:picLocks noChangeAspect="1"/>
          </p:cNvPicPr>
          <p:nvPr/>
        </p:nvPicPr>
        <p:blipFill>
          <a:blip r:embed="rId4"/>
          <a:stretch>
            <a:fillRect/>
          </a:stretch>
        </p:blipFill>
        <p:spPr>
          <a:xfrm>
            <a:off x="6437376" y="86173"/>
            <a:ext cx="5495544" cy="6742996"/>
          </a:xfrm>
          <a:prstGeom prst="rect">
            <a:avLst/>
          </a:prstGeom>
          <a:noFill/>
          <a:ln cap="flat">
            <a:noFill/>
          </a:ln>
        </p:spPr>
      </p:pic>
    </p:spTree>
  </p:cSld>
  <p:clrMapOvr>
    <a:masterClrMapping/>
  </p:clrMapOvr>
</p:sld>
</file>

<file path=ppt/slides/slide20.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EF7E06-03E8-D2EF-F336-F9EF210CBD63}"/>
              </a:ext>
            </a:extLst>
          </p:cNvPr>
          <p:cNvSpPr>
            <a:spLocks noGrp="1"/>
          </p:cNvSpPr>
          <p:nvPr>
            <p:ph type="title"/>
          </p:nvPr>
        </p:nvSpPr>
        <p:spPr>
          <a:xfrm>
            <a:off x="774192" y="-21604"/>
            <a:ext cx="10515600" cy="1325563"/>
          </a:xfrm>
        </p:spPr>
        <p:txBody>
          <a:bodyPr/>
          <a:lstStyle/>
          <a:p>
            <a:r>
              <a:rPr lang="it-IT" b="1" dirty="0"/>
              <a:t>Dataset ch150.tsp (simmetrico)</a:t>
            </a:r>
          </a:p>
        </p:txBody>
      </p:sp>
      <p:graphicFrame>
        <p:nvGraphicFramePr>
          <p:cNvPr id="8" name="Segnaposto contenuto 12">
            <a:extLst>
              <a:ext uri="{FF2B5EF4-FFF2-40B4-BE49-F238E27FC236}">
                <a16:creationId xmlns:a16="http://schemas.microsoft.com/office/drawing/2014/main" id="{C35FCDF1-54BE-0C29-14CB-321C910EE33D}"/>
              </a:ext>
            </a:extLst>
          </p:cNvPr>
          <p:cNvGraphicFramePr>
            <a:graphicFrameLocks noGrp="1"/>
          </p:cNvGraphicFramePr>
          <p:nvPr>
            <p:ph idx="1"/>
            <p:extLst>
              <p:ext uri="{D42A27DB-BD31-4B8C-83A1-F6EECF244321}">
                <p14:modId xmlns:p14="http://schemas.microsoft.com/office/powerpoint/2010/main" val="600837701"/>
              </p:ext>
            </p:extLst>
          </p:nvPr>
        </p:nvGraphicFramePr>
        <p:xfrm>
          <a:off x="838200" y="1780833"/>
          <a:ext cx="10216898" cy="2494280"/>
        </p:xfrm>
        <a:graphic>
          <a:graphicData uri="http://purl.oclc.org/ooxml/drawingml/table">
            <a:tbl>
              <a:tblPr firstRow="1" bandRow="1">
                <a:tableStyleId>{69012ECD-51FC-41F1-AA8D-1B2483CD663E}</a:tableStyleId>
              </a:tblPr>
              <a:tblGrid>
                <a:gridCol w="1222569">
                  <a:extLst>
                    <a:ext uri="{9D8B030D-6E8A-4147-A177-3AD203B41FA5}">
                      <a16:colId xmlns:a16="http://schemas.microsoft.com/office/drawing/2014/main" val="4056763994"/>
                    </a:ext>
                  </a:extLst>
                </a:gridCol>
                <a:gridCol w="1091373">
                  <a:extLst>
                    <a:ext uri="{9D8B030D-6E8A-4147-A177-3AD203B41FA5}">
                      <a16:colId xmlns:a16="http://schemas.microsoft.com/office/drawing/2014/main" val="606473873"/>
                    </a:ext>
                  </a:extLst>
                </a:gridCol>
                <a:gridCol w="1353764">
                  <a:extLst>
                    <a:ext uri="{9D8B030D-6E8A-4147-A177-3AD203B41FA5}">
                      <a16:colId xmlns:a16="http://schemas.microsoft.com/office/drawing/2014/main" val="328415190"/>
                    </a:ext>
                  </a:extLst>
                </a:gridCol>
                <a:gridCol w="1776022">
                  <a:extLst>
                    <a:ext uri="{9D8B030D-6E8A-4147-A177-3AD203B41FA5}">
                      <a16:colId xmlns:a16="http://schemas.microsoft.com/office/drawing/2014/main" val="486008411"/>
                    </a:ext>
                  </a:extLst>
                </a:gridCol>
                <a:gridCol w="1682496">
                  <a:extLst>
                    <a:ext uri="{9D8B030D-6E8A-4147-A177-3AD203B41FA5}">
                      <a16:colId xmlns:a16="http://schemas.microsoft.com/office/drawing/2014/main" val="155903766"/>
                    </a:ext>
                  </a:extLst>
                </a:gridCol>
                <a:gridCol w="1618488">
                  <a:extLst>
                    <a:ext uri="{9D8B030D-6E8A-4147-A177-3AD203B41FA5}">
                      <a16:colId xmlns:a16="http://schemas.microsoft.com/office/drawing/2014/main" val="644282405"/>
                    </a:ext>
                  </a:extLst>
                </a:gridCol>
                <a:gridCol w="1472186">
                  <a:extLst>
                    <a:ext uri="{9D8B030D-6E8A-4147-A177-3AD203B41FA5}">
                      <a16:colId xmlns:a16="http://schemas.microsoft.com/office/drawing/2014/main" val="4035012775"/>
                    </a:ext>
                  </a:extLst>
                </a:gridCol>
              </a:tblGrid>
              <a:tr h="463169">
                <a:tc>
                  <a:txBody>
                    <a:bodyPr/>
                    <a:lstStyle/>
                    <a:p>
                      <a:pPr algn="ctr"/>
                      <a:r>
                        <a:rPr lang="it-IT" dirty="0">
                          <a:solidFill>
                            <a:schemeClr val="tx1"/>
                          </a:solidFill>
                        </a:rPr>
                        <a:t>Time (s)</a:t>
                      </a:r>
                    </a:p>
                  </a:txBody>
                  <a:tcPr/>
                </a:tc>
                <a:tc>
                  <a:txBody>
                    <a:bodyPr/>
                    <a:lstStyle/>
                    <a:p>
                      <a:pPr algn="ctr"/>
                      <a:r>
                        <a:rPr lang="it-IT" dirty="0">
                          <a:solidFill>
                            <a:schemeClr val="tx1"/>
                          </a:solidFill>
                        </a:rPr>
                        <a:t>Max Iter</a:t>
                      </a:r>
                    </a:p>
                  </a:txBody>
                  <a:tcPr/>
                </a:tc>
                <a:tc>
                  <a:txBody>
                    <a:bodyPr/>
                    <a:lstStyle/>
                    <a:p>
                      <a:pPr algn="ctr"/>
                      <a:r>
                        <a:rPr lang="it-IT" dirty="0">
                          <a:solidFill>
                            <a:schemeClr val="tx1"/>
                          </a:solidFill>
                        </a:rPr>
                        <a:t>Tabu List </a:t>
                      </a:r>
                    </a:p>
                  </a:txBody>
                  <a:tcPr/>
                </a:tc>
                <a:tc>
                  <a:txBody>
                    <a:bodyPr/>
                    <a:lstStyle/>
                    <a:p>
                      <a:pPr algn="ctr"/>
                      <a:r>
                        <a:rPr lang="it-IT" dirty="0">
                          <a:solidFill>
                            <a:schemeClr val="tx1"/>
                          </a:solidFill>
                        </a:rPr>
                        <a:t>Best Tour Cost </a:t>
                      </a:r>
                    </a:p>
                  </a:txBody>
                  <a:tcPr/>
                </a:tc>
                <a:tc>
                  <a:txBody>
                    <a:bodyPr/>
                    <a:lstStyle/>
                    <a:p>
                      <a:pPr algn="ctr"/>
                      <a:r>
                        <a:rPr lang="it-IT" dirty="0">
                          <a:solidFill>
                            <a:schemeClr val="tx1"/>
                          </a:solidFill>
                        </a:rPr>
                        <a:t>Mosse peggiorative </a:t>
                      </a:r>
                    </a:p>
                  </a:txBody>
                  <a:tcPr/>
                </a:tc>
                <a:tc>
                  <a:txBody>
                    <a:bodyPr/>
                    <a:lstStyle/>
                    <a:p>
                      <a:pPr algn="ctr"/>
                      <a:r>
                        <a:rPr lang="it-IT" dirty="0">
                          <a:solidFill>
                            <a:schemeClr val="tx1"/>
                          </a:solidFill>
                        </a:rPr>
                        <a:t>Gap (%)</a:t>
                      </a:r>
                    </a:p>
                  </a:txBody>
                  <a:tcPr/>
                </a:tc>
                <a:tc>
                  <a:txBody>
                    <a:bodyPr/>
                    <a:lstStyle/>
                    <a:p>
                      <a:pPr algn="ctr"/>
                      <a:r>
                        <a:rPr lang="it-IT" dirty="0" err="1">
                          <a:solidFill>
                            <a:schemeClr val="tx1"/>
                          </a:solidFill>
                        </a:rPr>
                        <a:t>Seed</a:t>
                      </a:r>
                      <a:endParaRPr lang="it-IT" dirty="0">
                        <a:solidFill>
                          <a:schemeClr val="tx1"/>
                        </a:solidFill>
                      </a:endParaRPr>
                    </a:p>
                  </a:txBody>
                  <a:tcPr/>
                </a:tc>
                <a:extLst>
                  <a:ext uri="{0D108BD9-81ED-4DB2-BD59-A6C34878D82A}">
                    <a16:rowId xmlns:a16="http://schemas.microsoft.com/office/drawing/2014/main" val="1870649035"/>
                  </a:ext>
                </a:extLst>
              </a:tr>
              <a:tr h="370840">
                <a:tc>
                  <a:txBody>
                    <a:bodyPr/>
                    <a:lstStyle/>
                    <a:p>
                      <a:pPr algn="ctr"/>
                      <a:r>
                        <a:rPr lang="it-IT" dirty="0"/>
                        <a:t>10.58</a:t>
                      </a:r>
                    </a:p>
                  </a:txBody>
                  <a:tcPr/>
                </a:tc>
                <a:tc>
                  <a:txBody>
                    <a:bodyPr/>
                    <a:lstStyle/>
                    <a:p>
                      <a:pPr algn="ctr"/>
                      <a:r>
                        <a:rPr lang="it-IT" dirty="0"/>
                        <a:t>100</a:t>
                      </a:r>
                    </a:p>
                  </a:txBody>
                  <a:tcPr/>
                </a:tc>
                <a:tc>
                  <a:txBody>
                    <a:bodyPr/>
                    <a:lstStyle/>
                    <a:p>
                      <a:pPr algn="ctr"/>
                      <a:r>
                        <a:rPr lang="it-IT" dirty="0"/>
                        <a:t>30</a:t>
                      </a:r>
                    </a:p>
                  </a:txBody>
                  <a:tcPr/>
                </a:tc>
                <a:tc>
                  <a:txBody>
                    <a:bodyPr/>
                    <a:lstStyle/>
                    <a:p>
                      <a:pPr algn="ctr"/>
                      <a:r>
                        <a:rPr lang="it-IT" dirty="0"/>
                        <a:t>41482</a:t>
                      </a:r>
                    </a:p>
                  </a:txBody>
                  <a:tcPr/>
                </a:tc>
                <a:tc>
                  <a:txBody>
                    <a:bodyPr/>
                    <a:lstStyle/>
                    <a:p>
                      <a:pPr algn="ctr"/>
                      <a:r>
                        <a:rPr lang="it-IT" dirty="0"/>
                        <a:t>0/50</a:t>
                      </a:r>
                    </a:p>
                  </a:txBody>
                  <a:tcPr/>
                </a:tc>
                <a:tc>
                  <a:txBody>
                    <a:bodyPr/>
                    <a:lstStyle/>
                    <a:p>
                      <a:pPr algn="ctr"/>
                      <a:r>
                        <a:rPr lang="it-IT" dirty="0"/>
                        <a:t>535.04</a:t>
                      </a:r>
                    </a:p>
                  </a:txBody>
                  <a:tcPr/>
                </a:tc>
                <a:tc>
                  <a:txBody>
                    <a:bodyPr/>
                    <a:lstStyle/>
                    <a:p>
                      <a:pPr algn="ctr"/>
                      <a:r>
                        <a:rPr lang="it-IT" dirty="0"/>
                        <a:t>40</a:t>
                      </a:r>
                    </a:p>
                  </a:txBody>
                  <a:tcPr/>
                </a:tc>
                <a:extLst>
                  <a:ext uri="{0D108BD9-81ED-4DB2-BD59-A6C34878D82A}">
                    <a16:rowId xmlns:a16="http://schemas.microsoft.com/office/drawing/2014/main" val="3455835837"/>
                  </a:ext>
                </a:extLst>
              </a:tr>
              <a:tr h="370840">
                <a:tc>
                  <a:txBody>
                    <a:bodyPr/>
                    <a:lstStyle/>
                    <a:p>
                      <a:pPr algn="ctr"/>
                      <a:r>
                        <a:rPr lang="it-IT" dirty="0"/>
                        <a:t>15.52</a:t>
                      </a:r>
                    </a:p>
                  </a:txBody>
                  <a:tcPr/>
                </a:tc>
                <a:tc>
                  <a:txBody>
                    <a:bodyPr/>
                    <a:lstStyle/>
                    <a:p>
                      <a:pPr algn="ctr"/>
                      <a:r>
                        <a:rPr lang="it-IT" dirty="0"/>
                        <a:t>200</a:t>
                      </a:r>
                    </a:p>
                  </a:txBody>
                  <a:tcPr/>
                </a:tc>
                <a:tc>
                  <a:txBody>
                    <a:bodyPr/>
                    <a:lstStyle/>
                    <a:p>
                      <a:pPr algn="ctr"/>
                      <a:r>
                        <a:rPr lang="it-IT" dirty="0"/>
                        <a:t>30</a:t>
                      </a:r>
                    </a:p>
                  </a:txBody>
                  <a:tcPr/>
                </a:tc>
                <a:tc>
                  <a:txBody>
                    <a:bodyPr/>
                    <a:lstStyle/>
                    <a:p>
                      <a:pPr algn="ctr"/>
                      <a:r>
                        <a:rPr lang="it-IT" sz="1800" b="0" i="0" kern="1200" dirty="0">
                          <a:solidFill>
                            <a:schemeClr val="tx1"/>
                          </a:solidFill>
                          <a:effectLst/>
                          <a:latin typeface="+mn-lt"/>
                          <a:ea typeface="+mn-ea"/>
                          <a:cs typeface="+mn-cs"/>
                        </a:rPr>
                        <a:t>30894</a:t>
                      </a:r>
                      <a:endParaRPr lang="it-IT" dirty="0"/>
                    </a:p>
                  </a:txBody>
                  <a:tcPr/>
                </a:tc>
                <a:tc>
                  <a:txBody>
                    <a:bodyPr/>
                    <a:lstStyle/>
                    <a:p>
                      <a:pPr algn="ctr"/>
                      <a:r>
                        <a:rPr lang="it-IT" dirty="0"/>
                        <a:t>0/50</a:t>
                      </a:r>
                    </a:p>
                  </a:txBody>
                  <a:tcPr/>
                </a:tc>
                <a:tc>
                  <a:txBody>
                    <a:bodyPr/>
                    <a:lstStyle/>
                    <a:p>
                      <a:pPr algn="ctr"/>
                      <a:r>
                        <a:rPr lang="it-IT" sz="1800" b="0" i="0" kern="1200" dirty="0">
                          <a:solidFill>
                            <a:schemeClr val="tx1"/>
                          </a:solidFill>
                          <a:effectLst/>
                          <a:latin typeface="+mn-lt"/>
                          <a:ea typeface="+mn-ea"/>
                          <a:cs typeface="+mn-cs"/>
                        </a:rPr>
                        <a:t>372.96</a:t>
                      </a:r>
                      <a:endParaRPr lang="it-IT" dirty="0"/>
                    </a:p>
                  </a:txBody>
                  <a:tcPr/>
                </a:tc>
                <a:tc>
                  <a:txBody>
                    <a:bodyPr/>
                    <a:lstStyle/>
                    <a:p>
                      <a:pPr algn="ctr"/>
                      <a:r>
                        <a:rPr lang="it-IT" dirty="0"/>
                        <a:t>40</a:t>
                      </a:r>
                    </a:p>
                  </a:txBody>
                  <a:tcPr/>
                </a:tc>
                <a:extLst>
                  <a:ext uri="{0D108BD9-81ED-4DB2-BD59-A6C34878D82A}">
                    <a16:rowId xmlns:a16="http://schemas.microsoft.com/office/drawing/2014/main" val="2045397727"/>
                  </a:ext>
                </a:extLst>
              </a:tr>
              <a:tr h="370840">
                <a:tc>
                  <a:txBody>
                    <a:bodyPr/>
                    <a:lstStyle/>
                    <a:p>
                      <a:pPr algn="ctr"/>
                      <a:r>
                        <a:rPr lang="it-IT" dirty="0"/>
                        <a:t>25.24</a:t>
                      </a:r>
                    </a:p>
                  </a:txBody>
                  <a:tcPr/>
                </a:tc>
                <a:tc>
                  <a:txBody>
                    <a:bodyPr/>
                    <a:lstStyle/>
                    <a:p>
                      <a:pPr algn="ctr"/>
                      <a:r>
                        <a:rPr lang="it-IT" dirty="0"/>
                        <a:t>300</a:t>
                      </a:r>
                    </a:p>
                  </a:txBody>
                  <a:tcPr/>
                </a:tc>
                <a:tc>
                  <a:txBody>
                    <a:bodyPr/>
                    <a:lstStyle/>
                    <a:p>
                      <a:pPr algn="ctr"/>
                      <a:r>
                        <a:rPr lang="it-IT" dirty="0"/>
                        <a:t>30</a:t>
                      </a:r>
                    </a:p>
                  </a:txBody>
                  <a:tcPr/>
                </a:tc>
                <a:tc>
                  <a:txBody>
                    <a:bodyPr/>
                    <a:lstStyle/>
                    <a:p>
                      <a:pPr algn="ctr"/>
                      <a:r>
                        <a:rPr lang="it-IT" dirty="0"/>
                        <a:t>22712</a:t>
                      </a:r>
                    </a:p>
                  </a:txBody>
                  <a:tcPr/>
                </a:tc>
                <a:tc>
                  <a:txBody>
                    <a:bodyPr/>
                    <a:lstStyle/>
                    <a:p>
                      <a:pPr algn="ctr"/>
                      <a:r>
                        <a:rPr lang="it-IT" dirty="0"/>
                        <a:t>0/50</a:t>
                      </a:r>
                    </a:p>
                  </a:txBody>
                  <a:tcPr/>
                </a:tc>
                <a:tc>
                  <a:txBody>
                    <a:bodyPr/>
                    <a:lstStyle/>
                    <a:p>
                      <a:pPr algn="ctr"/>
                      <a:r>
                        <a:rPr lang="it-IT" dirty="0"/>
                        <a:t>247.70</a:t>
                      </a:r>
                    </a:p>
                  </a:txBody>
                  <a:tcPr/>
                </a:tc>
                <a:tc>
                  <a:txBody>
                    <a:bodyPr/>
                    <a:lstStyle/>
                    <a:p>
                      <a:pPr algn="ctr"/>
                      <a:r>
                        <a:rPr lang="it-IT" dirty="0"/>
                        <a:t>40</a:t>
                      </a:r>
                    </a:p>
                  </a:txBody>
                  <a:tcPr/>
                </a:tc>
                <a:extLst>
                  <a:ext uri="{0D108BD9-81ED-4DB2-BD59-A6C34878D82A}">
                    <a16:rowId xmlns:a16="http://schemas.microsoft.com/office/drawing/2014/main" val="1767380031"/>
                  </a:ext>
                </a:extLst>
              </a:tr>
              <a:tr h="370840">
                <a:tc>
                  <a:txBody>
                    <a:bodyPr/>
                    <a:lstStyle/>
                    <a:p>
                      <a:pPr algn="ctr"/>
                      <a:r>
                        <a:rPr lang="it-IT" dirty="0"/>
                        <a:t>68.94</a:t>
                      </a:r>
                    </a:p>
                  </a:txBody>
                  <a:tcPr/>
                </a:tc>
                <a:tc>
                  <a:txBody>
                    <a:bodyPr/>
                    <a:lstStyle/>
                    <a:p>
                      <a:pPr algn="ctr"/>
                      <a:r>
                        <a:rPr lang="it-IT" dirty="0"/>
                        <a:t>600</a:t>
                      </a:r>
                    </a:p>
                  </a:txBody>
                  <a:tcPr/>
                </a:tc>
                <a:tc>
                  <a:txBody>
                    <a:bodyPr/>
                    <a:lstStyle/>
                    <a:p>
                      <a:pPr algn="ctr"/>
                      <a:r>
                        <a:rPr lang="it-IT" dirty="0"/>
                        <a:t>30</a:t>
                      </a:r>
                    </a:p>
                  </a:txBody>
                  <a:tcPr/>
                </a:tc>
                <a:tc>
                  <a:txBody>
                    <a:bodyPr/>
                    <a:lstStyle/>
                    <a:p>
                      <a:pPr algn="ctr"/>
                      <a:r>
                        <a:rPr lang="it-IT" sz="1800" b="0" i="0" kern="1200" dirty="0">
                          <a:solidFill>
                            <a:schemeClr val="tx1"/>
                          </a:solidFill>
                          <a:effectLst/>
                          <a:latin typeface="+mn-lt"/>
                          <a:ea typeface="+mn-ea"/>
                          <a:cs typeface="+mn-cs"/>
                        </a:rPr>
                        <a:t>9196</a:t>
                      </a:r>
                      <a:endParaRPr lang="it-IT" dirty="0"/>
                    </a:p>
                  </a:txBody>
                  <a:tcPr/>
                </a:tc>
                <a:tc>
                  <a:txBody>
                    <a:bodyPr/>
                    <a:lstStyle/>
                    <a:p>
                      <a:pPr algn="ctr"/>
                      <a:r>
                        <a:rPr lang="it-IT" dirty="0"/>
                        <a:t>0/50</a:t>
                      </a:r>
                    </a:p>
                  </a:txBody>
                  <a:tcPr/>
                </a:tc>
                <a:tc>
                  <a:txBody>
                    <a:bodyPr/>
                    <a:lstStyle/>
                    <a:p>
                      <a:pPr algn="ctr"/>
                      <a:r>
                        <a:rPr lang="it-IT" sz="1800" b="0" i="0" kern="1200" dirty="0">
                          <a:solidFill>
                            <a:schemeClr val="tx1"/>
                          </a:solidFill>
                          <a:effectLst/>
                          <a:latin typeface="+mn-lt"/>
                          <a:ea typeface="+mn-ea"/>
                          <a:cs typeface="+mn-cs"/>
                        </a:rPr>
                        <a:t>40.78</a:t>
                      </a:r>
                      <a:endParaRPr lang="it-IT" dirty="0">
                        <a:solidFill>
                          <a:schemeClr val="tx1"/>
                        </a:solidFill>
                      </a:endParaRPr>
                    </a:p>
                  </a:txBody>
                  <a:tcPr/>
                </a:tc>
                <a:tc>
                  <a:txBody>
                    <a:bodyPr/>
                    <a:lstStyle/>
                    <a:p>
                      <a:pPr algn="ctr"/>
                      <a:r>
                        <a:rPr lang="it-IT" dirty="0"/>
                        <a:t>40</a:t>
                      </a:r>
                    </a:p>
                  </a:txBody>
                  <a:tcPr/>
                </a:tc>
                <a:extLst>
                  <a:ext uri="{0D108BD9-81ED-4DB2-BD59-A6C34878D82A}">
                    <a16:rowId xmlns:a16="http://schemas.microsoft.com/office/drawing/2014/main" val="4136294505"/>
                  </a:ext>
                </a:extLst>
              </a:tr>
              <a:tr h="370840">
                <a:tc>
                  <a:txBody>
                    <a:bodyPr/>
                    <a:lstStyle/>
                    <a:p>
                      <a:pPr algn="ctr"/>
                      <a:r>
                        <a:rPr lang="it-IT" dirty="0"/>
                        <a:t>268.62</a:t>
                      </a:r>
                    </a:p>
                  </a:txBody>
                  <a:tcPr/>
                </a:tc>
                <a:tc>
                  <a:txBody>
                    <a:bodyPr/>
                    <a:lstStyle/>
                    <a:p>
                      <a:pPr algn="ctr"/>
                      <a:r>
                        <a:rPr lang="it-IT" dirty="0"/>
                        <a:t>1200</a:t>
                      </a:r>
                    </a:p>
                  </a:txBody>
                  <a:tcPr/>
                </a:tc>
                <a:tc>
                  <a:txBody>
                    <a:bodyPr/>
                    <a:lstStyle/>
                    <a:p>
                      <a:pPr algn="ctr"/>
                      <a:r>
                        <a:rPr lang="it-IT" dirty="0"/>
                        <a:t>30</a:t>
                      </a:r>
                    </a:p>
                  </a:txBody>
                  <a:tcPr/>
                </a:tc>
                <a:tc>
                  <a:txBody>
                    <a:bodyPr/>
                    <a:lstStyle/>
                    <a:p>
                      <a:pPr algn="ctr"/>
                      <a:r>
                        <a:rPr lang="it-IT" dirty="0"/>
                        <a:t>7129</a:t>
                      </a:r>
                    </a:p>
                  </a:txBody>
                  <a:tcPr/>
                </a:tc>
                <a:tc>
                  <a:txBody>
                    <a:bodyPr/>
                    <a:lstStyle/>
                    <a:p>
                      <a:pPr algn="ctr"/>
                      <a:r>
                        <a:rPr lang="it-IT" dirty="0"/>
                        <a:t>1/50</a:t>
                      </a:r>
                    </a:p>
                  </a:txBody>
                  <a:tcPr/>
                </a:tc>
                <a:tc>
                  <a:txBody>
                    <a:bodyPr/>
                    <a:lstStyle/>
                    <a:p>
                      <a:pPr algn="ctr"/>
                      <a:r>
                        <a:rPr lang="it-IT" dirty="0"/>
                        <a:t>9.15</a:t>
                      </a:r>
                    </a:p>
                  </a:txBody>
                  <a:tcPr/>
                </a:tc>
                <a:tc>
                  <a:txBody>
                    <a:bodyPr/>
                    <a:lstStyle/>
                    <a:p>
                      <a:pPr algn="ctr"/>
                      <a:r>
                        <a:rPr lang="it-IT" dirty="0"/>
                        <a:t>40 </a:t>
                      </a:r>
                    </a:p>
                  </a:txBody>
                  <a:tcPr/>
                </a:tc>
                <a:extLst>
                  <a:ext uri="{0D108BD9-81ED-4DB2-BD59-A6C34878D82A}">
                    <a16:rowId xmlns:a16="http://schemas.microsoft.com/office/drawing/2014/main" val="3874758554"/>
                  </a:ext>
                </a:extLst>
              </a:tr>
            </a:tbl>
          </a:graphicData>
        </a:graphic>
      </p:graphicFrame>
      <p:sp>
        <p:nvSpPr>
          <p:cNvPr id="9" name="CasellaDiTesto 8">
            <a:extLst>
              <a:ext uri="{FF2B5EF4-FFF2-40B4-BE49-F238E27FC236}">
                <a16:creationId xmlns:a16="http://schemas.microsoft.com/office/drawing/2014/main" id="{9F8072E9-8B24-5159-985E-2A86E31DCFEF}"/>
              </a:ext>
            </a:extLst>
          </p:cNvPr>
          <p:cNvSpPr txBox="1"/>
          <p:nvPr/>
        </p:nvSpPr>
        <p:spPr>
          <a:xfrm>
            <a:off x="774192" y="1303959"/>
            <a:ext cx="9508052" cy="369332"/>
          </a:xfrm>
          <a:prstGeom prst="rect">
            <a:avLst/>
          </a:prstGeom>
          <a:noFill/>
        </p:spPr>
        <p:txBody>
          <a:bodyPr wrap="none" rtlCol="0">
            <a:spAutoFit/>
          </a:bodyPr>
          <a:lstStyle/>
          <a:p>
            <a:r>
              <a:rPr lang="it-IT" dirty="0"/>
              <a:t>La dimensione della tabu list è impostata in maniera statica al 20% della dimensione del problema.</a:t>
            </a:r>
          </a:p>
        </p:txBody>
      </p:sp>
      <p:graphicFrame>
        <p:nvGraphicFramePr>
          <p:cNvPr id="10" name="Tabella 9">
            <a:extLst>
              <a:ext uri="{FF2B5EF4-FFF2-40B4-BE49-F238E27FC236}">
                <a16:creationId xmlns:a16="http://schemas.microsoft.com/office/drawing/2014/main" id="{C045769B-BA5E-A59C-4E4A-D0E90ADEDECF}"/>
              </a:ext>
            </a:extLst>
          </p:cNvPr>
          <p:cNvGraphicFramePr>
            <a:graphicFrameLocks noGrp="1"/>
          </p:cNvGraphicFramePr>
          <p:nvPr>
            <p:extLst>
              <p:ext uri="{D42A27DB-BD31-4B8C-83A1-F6EECF244321}">
                <p14:modId xmlns:p14="http://schemas.microsoft.com/office/powerpoint/2010/main" val="996160819"/>
              </p:ext>
            </p:extLst>
          </p:nvPr>
        </p:nvGraphicFramePr>
        <p:xfrm>
          <a:off x="2338578" y="5201070"/>
          <a:ext cx="7386828" cy="1103249"/>
        </p:xfrm>
        <a:graphic>
          <a:graphicData uri="http://purl.oclc.org/ooxml/drawingml/table">
            <a:tbl>
              <a:tblPr firstRow="1" bandRow="1">
                <a:tableStyleId>{69012ECD-51FC-41F1-AA8D-1B2483CD663E}</a:tableStyleId>
              </a:tblPr>
              <a:tblGrid>
                <a:gridCol w="1278764">
                  <a:extLst>
                    <a:ext uri="{9D8B030D-6E8A-4147-A177-3AD203B41FA5}">
                      <a16:colId xmlns:a16="http://schemas.microsoft.com/office/drawing/2014/main" val="3432880972"/>
                    </a:ext>
                  </a:extLst>
                </a:gridCol>
                <a:gridCol w="1141538">
                  <a:extLst>
                    <a:ext uri="{9D8B030D-6E8A-4147-A177-3AD203B41FA5}">
                      <a16:colId xmlns:a16="http://schemas.microsoft.com/office/drawing/2014/main" val="1825543071"/>
                    </a:ext>
                  </a:extLst>
                </a:gridCol>
                <a:gridCol w="1415989">
                  <a:extLst>
                    <a:ext uri="{9D8B030D-6E8A-4147-A177-3AD203B41FA5}">
                      <a16:colId xmlns:a16="http://schemas.microsoft.com/office/drawing/2014/main" val="157521066"/>
                    </a:ext>
                  </a:extLst>
                </a:gridCol>
                <a:gridCol w="1857656">
                  <a:extLst>
                    <a:ext uri="{9D8B030D-6E8A-4147-A177-3AD203B41FA5}">
                      <a16:colId xmlns:a16="http://schemas.microsoft.com/office/drawing/2014/main" val="1873671797"/>
                    </a:ext>
                  </a:extLst>
                </a:gridCol>
                <a:gridCol w="1692881">
                  <a:extLst>
                    <a:ext uri="{9D8B030D-6E8A-4147-A177-3AD203B41FA5}">
                      <a16:colId xmlns:a16="http://schemas.microsoft.com/office/drawing/2014/main" val="1996721965"/>
                    </a:ext>
                  </a:extLst>
                </a:gridCol>
              </a:tblGrid>
              <a:tr h="463169">
                <a:tc>
                  <a:txBody>
                    <a:bodyPr/>
                    <a:lstStyle/>
                    <a:p>
                      <a:pPr algn="ctr"/>
                      <a:r>
                        <a:rPr lang="it-IT" dirty="0">
                          <a:solidFill>
                            <a:schemeClr val="tx1"/>
                          </a:solidFill>
                        </a:rPr>
                        <a:t>Time </a:t>
                      </a:r>
                    </a:p>
                  </a:txBody>
                  <a:tcPr/>
                </a:tc>
                <a:tc>
                  <a:txBody>
                    <a:bodyPr/>
                    <a:lstStyle/>
                    <a:p>
                      <a:pPr algn="ctr"/>
                      <a:r>
                        <a:rPr lang="it-IT" dirty="0">
                          <a:solidFill>
                            <a:schemeClr val="tx1"/>
                          </a:solidFill>
                        </a:rPr>
                        <a:t>Max </a:t>
                      </a:r>
                      <a:r>
                        <a:rPr lang="it-IT" dirty="0" err="1">
                          <a:solidFill>
                            <a:schemeClr val="tx1"/>
                          </a:solidFill>
                        </a:rPr>
                        <a:t>Restart</a:t>
                      </a:r>
                      <a:endParaRPr lang="it-IT" dirty="0">
                        <a:solidFill>
                          <a:schemeClr val="tx1"/>
                        </a:solidFill>
                      </a:endParaRPr>
                    </a:p>
                  </a:txBody>
                  <a:tcPr/>
                </a:tc>
                <a:tc>
                  <a:txBody>
                    <a:bodyPr/>
                    <a:lstStyle/>
                    <a:p>
                      <a:pPr algn="ctr"/>
                      <a:r>
                        <a:rPr lang="it-IT" dirty="0">
                          <a:solidFill>
                            <a:schemeClr val="tx1"/>
                          </a:solidFill>
                        </a:rPr>
                        <a:t>Tabu List </a:t>
                      </a:r>
                    </a:p>
                  </a:txBody>
                  <a:tcPr/>
                </a:tc>
                <a:tc>
                  <a:txBody>
                    <a:bodyPr/>
                    <a:lstStyle/>
                    <a:p>
                      <a:pPr algn="ctr"/>
                      <a:r>
                        <a:rPr lang="it-IT" dirty="0">
                          <a:solidFill>
                            <a:schemeClr val="tx1"/>
                          </a:solidFill>
                        </a:rPr>
                        <a:t>Best Tour Cost </a:t>
                      </a:r>
                    </a:p>
                  </a:txBody>
                  <a:tcPr/>
                </a:tc>
                <a:tc>
                  <a:txBody>
                    <a:bodyPr/>
                    <a:lstStyle/>
                    <a:p>
                      <a:pPr algn="ctr"/>
                      <a:r>
                        <a:rPr lang="it-IT" dirty="0">
                          <a:solidFill>
                            <a:schemeClr val="tx1"/>
                          </a:solidFill>
                        </a:rPr>
                        <a:t>Gap (%)</a:t>
                      </a:r>
                    </a:p>
                  </a:txBody>
                  <a:tcPr/>
                </a:tc>
                <a:extLst>
                  <a:ext uri="{0D108BD9-81ED-4DB2-BD59-A6C34878D82A}">
                    <a16:rowId xmlns:a16="http://schemas.microsoft.com/office/drawing/2014/main" val="249336404"/>
                  </a:ext>
                </a:extLst>
              </a:tr>
              <a:tr h="463169">
                <a:tc>
                  <a:txBody>
                    <a:bodyPr/>
                    <a:lstStyle/>
                    <a:p>
                      <a:pPr algn="ctr"/>
                      <a:r>
                        <a:rPr lang="it-IT" dirty="0">
                          <a:solidFill>
                            <a:schemeClr val="tx1"/>
                          </a:solidFill>
                        </a:rPr>
                        <a:t>1h 56m 21s</a:t>
                      </a:r>
                    </a:p>
                  </a:txBody>
                  <a:tcPr/>
                </a:tc>
                <a:tc>
                  <a:txBody>
                    <a:bodyPr/>
                    <a:lstStyle/>
                    <a:p>
                      <a:pPr algn="ctr"/>
                      <a:r>
                        <a:rPr lang="it-IT" dirty="0">
                          <a:solidFill>
                            <a:schemeClr val="tx1"/>
                          </a:solidFill>
                        </a:rPr>
                        <a:t>25</a:t>
                      </a:r>
                    </a:p>
                  </a:txBody>
                  <a:tcPr/>
                </a:tc>
                <a:tc>
                  <a:txBody>
                    <a:bodyPr/>
                    <a:lstStyle/>
                    <a:p>
                      <a:pPr algn="ctr"/>
                      <a:r>
                        <a:rPr lang="it-IT" dirty="0">
                          <a:solidFill>
                            <a:schemeClr val="tx1"/>
                          </a:solidFill>
                        </a:rPr>
                        <a:t>30</a:t>
                      </a:r>
                    </a:p>
                  </a:txBody>
                  <a:tcPr/>
                </a:tc>
                <a:tc>
                  <a:txBody>
                    <a:bodyPr/>
                    <a:lstStyle/>
                    <a:p>
                      <a:pPr algn="ctr"/>
                      <a:r>
                        <a:rPr lang="it-IT" dirty="0">
                          <a:solidFill>
                            <a:schemeClr val="tx1"/>
                          </a:solidFill>
                        </a:rPr>
                        <a:t>6659</a:t>
                      </a:r>
                    </a:p>
                  </a:txBody>
                  <a:tcPr/>
                </a:tc>
                <a:tc>
                  <a:txBody>
                    <a:bodyPr/>
                    <a:lstStyle/>
                    <a:p>
                      <a:pPr algn="ctr"/>
                      <a:r>
                        <a:rPr lang="it-IT" dirty="0">
                          <a:solidFill>
                            <a:schemeClr val="tx1"/>
                          </a:solidFill>
                        </a:rPr>
                        <a:t>1.95</a:t>
                      </a:r>
                    </a:p>
                  </a:txBody>
                  <a:tcPr/>
                </a:tc>
                <a:extLst>
                  <a:ext uri="{0D108BD9-81ED-4DB2-BD59-A6C34878D82A}">
                    <a16:rowId xmlns:a16="http://schemas.microsoft.com/office/drawing/2014/main" val="2115529804"/>
                  </a:ext>
                </a:extLst>
              </a:tr>
            </a:tbl>
          </a:graphicData>
        </a:graphic>
      </p:graphicFrame>
      <p:sp>
        <p:nvSpPr>
          <p:cNvPr id="11" name="CasellaDiTesto 10">
            <a:extLst>
              <a:ext uri="{FF2B5EF4-FFF2-40B4-BE49-F238E27FC236}">
                <a16:creationId xmlns:a16="http://schemas.microsoft.com/office/drawing/2014/main" id="{DF538196-E644-6FB6-970D-8E0C067565A2}"/>
              </a:ext>
            </a:extLst>
          </p:cNvPr>
          <p:cNvSpPr txBox="1"/>
          <p:nvPr/>
        </p:nvSpPr>
        <p:spPr>
          <a:xfrm>
            <a:off x="774192" y="4414926"/>
            <a:ext cx="9921242" cy="646331"/>
          </a:xfrm>
          <a:prstGeom prst="rect">
            <a:avLst/>
          </a:prstGeom>
          <a:noFill/>
        </p:spPr>
        <p:txBody>
          <a:bodyPr wrap="none" rtlCol="0">
            <a:spAutoFit/>
          </a:bodyPr>
          <a:lstStyle/>
          <a:p>
            <a:r>
              <a:rPr lang="it-IT" dirty="0"/>
              <a:t>A causa dei limiti derivati dall’algoritmo, si è proceduto ad un approccio </a:t>
            </a:r>
            <a:r>
              <a:rPr lang="it-IT" b="1" dirty="0">
                <a:solidFill>
                  <a:srgbClr val="FFFF00"/>
                </a:solidFill>
              </a:rPr>
              <a:t>multi-start</a:t>
            </a:r>
            <a:r>
              <a:rPr lang="it-IT" dirty="0"/>
              <a:t> variando in maniera</a:t>
            </a:r>
          </a:p>
          <a:p>
            <a:r>
              <a:rPr lang="it-IT" dirty="0"/>
              <a:t>casuale la soluzione iniziale ed eseguendo dei riavvii, cercando un valore di gap minore.</a:t>
            </a:r>
          </a:p>
        </p:txBody>
      </p:sp>
    </p:spTree>
    <p:extLst>
      <p:ext uri="{BB962C8B-B14F-4D97-AF65-F5344CB8AC3E}">
        <p14:creationId xmlns:p14="http://schemas.microsoft.com/office/powerpoint/2010/main" val="38773645"/>
      </p:ext>
    </p:extLst>
  </p:cSld>
  <p:clrMapOvr>
    <a:masterClrMapping/>
  </p:clrMapOvr>
</p:sld>
</file>

<file path=ppt/slides/slide21.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945B4D0-0897-6A25-CCDB-8457116DE20D}"/>
              </a:ext>
            </a:extLst>
          </p:cNvPr>
          <p:cNvSpPr>
            <a:spLocks noGrp="1"/>
          </p:cNvSpPr>
          <p:nvPr>
            <p:ph type="title"/>
          </p:nvPr>
        </p:nvSpPr>
        <p:spPr>
          <a:xfrm>
            <a:off x="2134949" y="237029"/>
            <a:ext cx="8452104" cy="1325563"/>
          </a:xfrm>
        </p:spPr>
        <p:txBody>
          <a:bodyPr/>
          <a:lstStyle/>
          <a:p>
            <a:r>
              <a:rPr lang="it-IT" b="1" dirty="0"/>
              <a:t>Multi-start vs Tour Ottimale</a:t>
            </a:r>
            <a:endParaRPr lang="it-IT" dirty="0"/>
          </a:p>
        </p:txBody>
      </p:sp>
      <p:pic>
        <p:nvPicPr>
          <p:cNvPr id="5" name="Segnaposto contenuto 4">
            <a:extLst>
              <a:ext uri="{FF2B5EF4-FFF2-40B4-BE49-F238E27FC236}">
                <a16:creationId xmlns:a16="http://schemas.microsoft.com/office/drawing/2014/main" id="{FFB65E37-8B4B-6F24-7EBF-106CF1670B65}"/>
              </a:ext>
            </a:extLst>
          </p:cNvPr>
          <p:cNvPicPr>
            <a:picLocks noGrp="1" noChangeAspect="1"/>
          </p:cNvPicPr>
          <p:nvPr>
            <p:ph idx="1"/>
          </p:nvPr>
        </p:nvPicPr>
        <p:blipFill>
          <a:blip r:embed="rId2"/>
          <a:stretch>
            <a:fillRect/>
          </a:stretch>
        </p:blipFill>
        <p:spPr>
          <a:xfrm>
            <a:off x="572467" y="2061921"/>
            <a:ext cx="5258534" cy="3915321"/>
          </a:xfrm>
        </p:spPr>
      </p:pic>
      <p:pic>
        <p:nvPicPr>
          <p:cNvPr id="7" name="Immagine 6">
            <a:extLst>
              <a:ext uri="{FF2B5EF4-FFF2-40B4-BE49-F238E27FC236}">
                <a16:creationId xmlns:a16="http://schemas.microsoft.com/office/drawing/2014/main" id="{83EAE448-829C-A9FF-9F10-24B200631C88}"/>
              </a:ext>
            </a:extLst>
          </p:cNvPr>
          <p:cNvPicPr>
            <a:picLocks noChangeAspect="1"/>
          </p:cNvPicPr>
          <p:nvPr/>
        </p:nvPicPr>
        <p:blipFill>
          <a:blip r:embed="rId3"/>
          <a:stretch>
            <a:fillRect/>
          </a:stretch>
        </p:blipFill>
        <p:spPr>
          <a:xfrm>
            <a:off x="6361001" y="2080973"/>
            <a:ext cx="5249008" cy="3877216"/>
          </a:xfrm>
          <a:prstGeom prst="rect">
            <a:avLst/>
          </a:prstGeom>
        </p:spPr>
      </p:pic>
    </p:spTree>
    <p:extLst>
      <p:ext uri="{BB962C8B-B14F-4D97-AF65-F5344CB8AC3E}">
        <p14:creationId xmlns:p14="http://schemas.microsoft.com/office/powerpoint/2010/main" val="1980074885"/>
      </p:ext>
    </p:extLst>
  </p:cSld>
  <p:clrMapOvr>
    <a:masterClrMapping/>
  </p:clrMapOvr>
</p:sld>
</file>

<file path=ppt/slides/slide3.xml><?xml version="1.0" encoding="utf-8"?>
<p:sld xmlns:a="http://purl.oclc.org/ooxml/drawingml/main" xmlns:r="http://purl.oclc.org/ooxml/officeDocument/relationships" xmlns:p="http://purl.oclc.org/ooxml/presentationml/main">
  <p:cSld name="Slide3">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70E6C53-E24A-CF74-5709-20B456076198}"/>
              </a:ext>
            </a:extLst>
          </p:cNvPr>
          <p:cNvSpPr txBox="1">
            <a:spLocks noGrp="1"/>
          </p:cNvSpPr>
          <p:nvPr>
            <p:ph type="title"/>
          </p:nvPr>
        </p:nvSpPr>
        <p:spPr/>
        <p:txBody>
          <a:bodyPr/>
          <a:lstStyle/>
          <a:p>
            <a:pPr lvl="0"/>
            <a:r>
              <a:rPr lang="it-IT" b="1" dirty="0">
                <a:solidFill>
                  <a:srgbClr val="FFFFFF"/>
                </a:solidFill>
              </a:rPr>
              <a:t>Algoritmi Euristici</a:t>
            </a:r>
          </a:p>
        </p:txBody>
      </p:sp>
      <p:sp>
        <p:nvSpPr>
          <p:cNvPr id="3" name="Segnaposto contenuto 2">
            <a:extLst>
              <a:ext uri="{FF2B5EF4-FFF2-40B4-BE49-F238E27FC236}">
                <a16:creationId xmlns:a16="http://schemas.microsoft.com/office/drawing/2014/main" id="{FD2A3354-9F9F-55D5-D2CA-8E60FB9A8969}"/>
              </a:ext>
            </a:extLst>
          </p:cNvPr>
          <p:cNvSpPr txBox="1">
            <a:spLocks noGrp="1"/>
          </p:cNvSpPr>
          <p:nvPr>
            <p:ph idx="1"/>
          </p:nvPr>
        </p:nvSpPr>
        <p:spPr>
          <a:xfrm>
            <a:off x="838200" y="1843913"/>
            <a:ext cx="10233800" cy="4351338"/>
          </a:xfrm>
        </p:spPr>
        <p:txBody>
          <a:bodyPr/>
          <a:lstStyle/>
          <a:p>
            <a:pPr marL="0" lvl="0" indent="0">
              <a:buNone/>
            </a:pPr>
            <a:r>
              <a:rPr lang="it-IT" dirty="0">
                <a:solidFill>
                  <a:srgbClr val="FFFFFF"/>
                </a:solidFill>
              </a:rPr>
              <a:t>Gli algoritmi euristici si dividono in due principali classi:</a:t>
            </a:r>
          </a:p>
          <a:p>
            <a:pPr lvl="0"/>
            <a:r>
              <a:rPr lang="it-IT" sz="2400" b="1" dirty="0">
                <a:solidFill>
                  <a:schemeClr val="accent5"/>
                </a:solidFill>
              </a:rPr>
              <a:t>Algoritmi Costruttivi (</a:t>
            </a:r>
            <a:r>
              <a:rPr lang="it-IT" sz="2400" b="1" dirty="0" err="1">
                <a:solidFill>
                  <a:schemeClr val="accent5"/>
                </a:solidFill>
              </a:rPr>
              <a:t>greedy</a:t>
            </a:r>
            <a:r>
              <a:rPr lang="it-IT" sz="2400" b="1" dirty="0">
                <a:solidFill>
                  <a:schemeClr val="accent5"/>
                </a:solidFill>
              </a:rPr>
              <a:t>): </a:t>
            </a:r>
            <a:r>
              <a:rPr lang="it-IT" sz="2400" dirty="0">
                <a:solidFill>
                  <a:srgbClr val="FFFFFF"/>
                </a:solidFill>
              </a:rPr>
              <a:t>costruiscono la soluzione attraverso il passaggio per soluzioni parziali. </a:t>
            </a:r>
            <a:br>
              <a:rPr lang="it-IT" sz="2400" dirty="0">
                <a:solidFill>
                  <a:srgbClr val="FFFFFF"/>
                </a:solidFill>
              </a:rPr>
            </a:br>
            <a:r>
              <a:rPr lang="it-IT" sz="2400" dirty="0">
                <a:solidFill>
                  <a:srgbClr val="FFFFFF"/>
                </a:solidFill>
              </a:rPr>
              <a:t>Seleziona ad ogni iterazione l’elemento che, a quel passo, risulta essere il più conveniente senza preoccuparsi della complessità della soluzione </a:t>
            </a:r>
          </a:p>
          <a:p>
            <a:pPr marL="0" lvl="0" indent="0">
              <a:buNone/>
            </a:pPr>
            <a:endParaRPr lang="it-IT" sz="2400" dirty="0">
              <a:solidFill>
                <a:srgbClr val="FFFFFF"/>
              </a:solidFill>
            </a:endParaRPr>
          </a:p>
          <a:p>
            <a:pPr lvl="0"/>
            <a:r>
              <a:rPr lang="it-IT" sz="2400" b="1" dirty="0">
                <a:solidFill>
                  <a:schemeClr val="accent5"/>
                </a:solidFill>
              </a:rPr>
              <a:t>Algoritmi migliorativi: </a:t>
            </a:r>
            <a:r>
              <a:rPr lang="it-IT" sz="2400" dirty="0">
                <a:solidFill>
                  <a:srgbClr val="FFFFFF"/>
                </a:solidFill>
              </a:rPr>
              <a:t>partono da una soluzione del problema e cercano di modificarla con l’obiettivo di ottenere una migliore</a:t>
            </a:r>
            <a:r>
              <a:rPr lang="it-IT" sz="2400" b="1" dirty="0">
                <a:solidFill>
                  <a:srgbClr val="FFFFFF"/>
                </a:solidFill>
              </a:rPr>
              <a:t>.</a:t>
            </a:r>
            <a:br>
              <a:rPr lang="it-IT" sz="2400" b="1" dirty="0">
                <a:solidFill>
                  <a:srgbClr val="FFFFFF"/>
                </a:solidFill>
              </a:rPr>
            </a:br>
            <a:r>
              <a:rPr lang="it-IT" sz="2400" dirty="0">
                <a:solidFill>
                  <a:srgbClr val="FFFFFF"/>
                </a:solidFill>
              </a:rPr>
              <a:t>Rientrano, in tale categoria, gli algoritmi di </a:t>
            </a:r>
            <a:r>
              <a:rPr lang="it-IT" sz="2400" b="1" dirty="0">
                <a:solidFill>
                  <a:srgbClr val="FFFF00"/>
                </a:solidFill>
              </a:rPr>
              <a:t>ricerca locale</a:t>
            </a:r>
            <a:r>
              <a:rPr lang="it-IT" sz="2400" b="1" dirty="0"/>
              <a:t>.</a:t>
            </a:r>
          </a:p>
        </p:txBody>
      </p:sp>
    </p:spTree>
  </p:cSld>
  <p:clrMapOvr>
    <a:masterClrMapping/>
  </p:clrMapOvr>
</p:sld>
</file>

<file path=ppt/slides/slide4.xml><?xml version="1.0" encoding="utf-8"?>
<p:sld xmlns:a="http://purl.oclc.org/ooxml/drawingml/main" xmlns:r="http://purl.oclc.org/ooxml/officeDocument/relationships" xmlns:p="http://purl.oclc.org/ooxml/presentationml/main">
  <p:cSld name="Slide4">
    <p:bg>
      <p:bgPr>
        <a:solidFill>
          <a:srgbClr val="FFFFFF"/>
        </a:solidFill>
        <a:effectLst/>
      </p:bgPr>
    </p:bg>
    <p:spTree>
      <p:nvGrpSpPr>
        <p:cNvPr id="1" name=""/>
        <p:cNvGrpSpPr/>
        <p:nvPr/>
      </p:nvGrpSpPr>
      <p:grpSpPr>
        <a:xfrm>
          <a:off x="0" y="0"/>
          <a:ext cx="0" cy="0"/>
          <a:chOff x="0" y="0"/>
          <a:chExt cx="0" cy="0"/>
        </a:xfrm>
      </p:grpSpPr>
      <p:sp>
        <p:nvSpPr>
          <p:cNvPr id="2" name="Rectangle 22">
            <a:extLst>
              <a:ext uri="{FF2B5EF4-FFF2-40B4-BE49-F238E27FC236}">
                <a16:creationId xmlns:a16="http://schemas.microsoft.com/office/drawing/2014/main" id="{2EA46A6F-A580-6E10-F3AE-D4C3589BB1B8}"/>
              </a:ext>
              <a:ext uri="{C183D7F6-B498-43B3-948B-1728B52AA6E4}">
                <adec:decorative xmlns:adec="http://schemas.microsoft.com/office/drawing/2017/decorative" val="1"/>
              </a:ext>
            </a:extLst>
          </p:cNvPr>
          <p:cNvSpPr>
            <a:spLocks noMove="1" noResize="1"/>
          </p:cNvSpPr>
          <p:nvPr/>
        </p:nvSpPr>
        <p:spPr>
          <a:xfrm>
            <a:off x="0" y="0"/>
            <a:ext cx="12191996" cy="6858000"/>
          </a:xfrm>
          <a:prstGeom prst="rect">
            <a:avLst/>
          </a:prstGeom>
          <a:blipFill>
            <a:blip r:embed="rId2">
              <a:alphaModFix/>
            </a:blip>
            <a:stretch>
              <a:fillRect/>
            </a:stretch>
          </a:blipFill>
          <a:ln cap="flat">
            <a:noFill/>
            <a:prstDash val="solid"/>
          </a:ln>
        </p:spPr>
        <p:txBody>
          <a:bodyPr vert="horz" wrap="square" lIns="91440" tIns="45720" rIns="91440" bIns="45720" anchor="ctr" anchorCtr="1" compatLnSpc="1">
            <a:noAutofit/>
          </a:bodyPr>
          <a:lstStyle/>
          <a:p>
            <a:pPr marL="0" marR="0" lvl="0" indent="0" algn="ctr" defTabSz="457200" rtl="0" fontAlgn="auto" hangingPunct="1">
              <a:lnSpc>
                <a:spcPct val="1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Corbel"/>
            </a:endParaRPr>
          </a:p>
        </p:txBody>
      </p:sp>
      <p:sp>
        <p:nvSpPr>
          <p:cNvPr id="3" name="Titolo 1">
            <a:extLst>
              <a:ext uri="{FF2B5EF4-FFF2-40B4-BE49-F238E27FC236}">
                <a16:creationId xmlns:a16="http://schemas.microsoft.com/office/drawing/2014/main" id="{3CE5D221-43A0-2809-2F73-2938F2773EFB}"/>
              </a:ext>
            </a:extLst>
          </p:cNvPr>
          <p:cNvSpPr txBox="1">
            <a:spLocks noGrp="1"/>
          </p:cNvSpPr>
          <p:nvPr>
            <p:ph type="title"/>
          </p:nvPr>
        </p:nvSpPr>
        <p:spPr/>
        <p:txBody>
          <a:bodyPr/>
          <a:lstStyle/>
          <a:p>
            <a:pPr lvl="0"/>
            <a:r>
              <a:rPr lang="it-IT" b="1" dirty="0">
                <a:solidFill>
                  <a:srgbClr val="FFFFFF"/>
                </a:solidFill>
              </a:rPr>
              <a:t>Algoritmi di ricerca locale </a:t>
            </a:r>
          </a:p>
        </p:txBody>
      </p:sp>
      <p:sp>
        <p:nvSpPr>
          <p:cNvPr id="6" name="Content Placeholder 8">
            <a:extLst>
              <a:ext uri="{FF2B5EF4-FFF2-40B4-BE49-F238E27FC236}">
                <a16:creationId xmlns:a16="http://schemas.microsoft.com/office/drawing/2014/main" id="{E4DB9C28-7E04-A74D-D032-B8D7CFD62CEE}"/>
              </a:ext>
            </a:extLst>
          </p:cNvPr>
          <p:cNvSpPr txBox="1">
            <a:spLocks noGrp="1"/>
          </p:cNvSpPr>
          <p:nvPr>
            <p:ph idx="1"/>
          </p:nvPr>
        </p:nvSpPr>
        <p:spPr>
          <a:xfrm>
            <a:off x="6096003" y="1948065"/>
            <a:ext cx="5257800" cy="4228889"/>
          </a:xfrm>
        </p:spPr>
        <p:txBody>
          <a:bodyPr>
            <a:normAutofit/>
          </a:bodyPr>
          <a:lstStyle/>
          <a:p>
            <a:pPr marL="0" lvl="0" indent="0">
              <a:buNone/>
            </a:pPr>
            <a:r>
              <a:rPr lang="en-US" sz="2400" dirty="0" err="1">
                <a:solidFill>
                  <a:srgbClr val="FFFFFF"/>
                </a:solidFill>
              </a:rPr>
              <a:t>L’idea</a:t>
            </a:r>
            <a:r>
              <a:rPr lang="en-US" sz="2400" dirty="0">
                <a:solidFill>
                  <a:srgbClr val="FFFFFF"/>
                </a:solidFill>
              </a:rPr>
              <a:t> </a:t>
            </a:r>
            <a:r>
              <a:rPr lang="en-US" sz="2400" dirty="0" err="1">
                <a:solidFill>
                  <a:srgbClr val="FFFFFF"/>
                </a:solidFill>
              </a:rPr>
              <a:t>alla</a:t>
            </a:r>
            <a:r>
              <a:rPr lang="en-US" sz="2400" dirty="0">
                <a:solidFill>
                  <a:srgbClr val="FFFFFF"/>
                </a:solidFill>
              </a:rPr>
              <a:t> base </a:t>
            </a:r>
            <a:r>
              <a:rPr lang="en-US" sz="2400" dirty="0" err="1">
                <a:solidFill>
                  <a:srgbClr val="FFFFFF"/>
                </a:solidFill>
              </a:rPr>
              <a:t>degli</a:t>
            </a:r>
            <a:r>
              <a:rPr lang="en-US" sz="2400" dirty="0">
                <a:solidFill>
                  <a:srgbClr val="FFFFFF"/>
                </a:solidFill>
              </a:rPr>
              <a:t> </a:t>
            </a:r>
            <a:r>
              <a:rPr lang="en-US" sz="2400" b="1" dirty="0" err="1">
                <a:solidFill>
                  <a:schemeClr val="accent5"/>
                </a:solidFill>
              </a:rPr>
              <a:t>algoritmi</a:t>
            </a:r>
            <a:r>
              <a:rPr lang="en-US" sz="2400" b="1" dirty="0">
                <a:solidFill>
                  <a:schemeClr val="accent5"/>
                </a:solidFill>
              </a:rPr>
              <a:t> di </a:t>
            </a:r>
            <a:r>
              <a:rPr lang="en-US" sz="2400" b="1" dirty="0" err="1">
                <a:solidFill>
                  <a:schemeClr val="accent5"/>
                </a:solidFill>
              </a:rPr>
              <a:t>ricerca</a:t>
            </a:r>
            <a:r>
              <a:rPr lang="en-US" sz="2400" b="1" dirty="0">
                <a:solidFill>
                  <a:schemeClr val="accent5"/>
                </a:solidFill>
              </a:rPr>
              <a:t> locale</a:t>
            </a:r>
            <a:r>
              <a:rPr lang="en-US" sz="2400" b="1" dirty="0">
                <a:solidFill>
                  <a:srgbClr val="FFFFFF"/>
                </a:solidFill>
              </a:rPr>
              <a:t> </a:t>
            </a:r>
            <a:r>
              <a:rPr lang="en-US" sz="2400" dirty="0">
                <a:solidFill>
                  <a:srgbClr val="FFFFFF"/>
                </a:solidFill>
              </a:rPr>
              <a:t>è la </a:t>
            </a:r>
            <a:r>
              <a:rPr lang="en-US" sz="2400" dirty="0" err="1">
                <a:solidFill>
                  <a:srgbClr val="FFFFFF"/>
                </a:solidFill>
              </a:rPr>
              <a:t>seguente</a:t>
            </a:r>
            <a:r>
              <a:rPr lang="en-US" sz="2400" dirty="0">
                <a:solidFill>
                  <a:srgbClr val="FFFFFF"/>
                </a:solidFill>
              </a:rPr>
              <a:t>: </a:t>
            </a:r>
          </a:p>
          <a:p>
            <a:pPr lvl="0"/>
            <a:r>
              <a:rPr lang="en-US" sz="2400" dirty="0">
                <a:solidFill>
                  <a:srgbClr val="FFFFFF"/>
                </a:solidFill>
              </a:rPr>
              <a:t>Si </a:t>
            </a:r>
            <a:r>
              <a:rPr lang="en-US" sz="2400" dirty="0" err="1">
                <a:solidFill>
                  <a:srgbClr val="FFFFFF"/>
                </a:solidFill>
              </a:rPr>
              <a:t>parte</a:t>
            </a:r>
            <a:r>
              <a:rPr lang="en-US" sz="2400" dirty="0">
                <a:solidFill>
                  <a:srgbClr val="FFFFFF"/>
                </a:solidFill>
              </a:rPr>
              <a:t> da </a:t>
            </a:r>
            <a:r>
              <a:rPr lang="en-US" sz="2400" dirty="0" err="1">
                <a:solidFill>
                  <a:srgbClr val="FFFFFF"/>
                </a:solidFill>
              </a:rPr>
              <a:t>una</a:t>
            </a:r>
            <a:r>
              <a:rPr lang="en-US" sz="2400" dirty="0">
                <a:solidFill>
                  <a:srgbClr val="FFFFFF"/>
                </a:solidFill>
              </a:rPr>
              <a:t> </a:t>
            </a:r>
            <a:r>
              <a:rPr lang="en-US" sz="2400" dirty="0" err="1">
                <a:solidFill>
                  <a:srgbClr val="FFFFFF"/>
                </a:solidFill>
              </a:rPr>
              <a:t>soluzione</a:t>
            </a:r>
            <a:r>
              <a:rPr lang="en-US" sz="2400" dirty="0">
                <a:solidFill>
                  <a:srgbClr val="FFFFFF"/>
                </a:solidFill>
              </a:rPr>
              <a:t> </a:t>
            </a:r>
            <a:r>
              <a:rPr lang="en-US" sz="2400" dirty="0" err="1">
                <a:solidFill>
                  <a:srgbClr val="FFFFFF"/>
                </a:solidFill>
              </a:rPr>
              <a:t>iniziale</a:t>
            </a:r>
            <a:r>
              <a:rPr lang="en-US" sz="2400" dirty="0">
                <a:solidFill>
                  <a:srgbClr val="FFFFFF"/>
                </a:solidFill>
              </a:rPr>
              <a:t> </a:t>
            </a:r>
            <a:r>
              <a:rPr lang="it-IT" sz="2400" b="1" i="1" dirty="0">
                <a:solidFill>
                  <a:srgbClr val="FFFFFF"/>
                </a:solidFill>
              </a:rPr>
              <a:t>H</a:t>
            </a:r>
            <a:r>
              <a:rPr lang="it-IT" sz="2400" b="1" i="1" baseline="-25%" dirty="0">
                <a:solidFill>
                  <a:srgbClr val="FFFFFF"/>
                </a:solidFill>
              </a:rPr>
              <a:t>0 </a:t>
            </a:r>
            <a:r>
              <a:rPr lang="el-GR" sz="2400" b="1" i="1" dirty="0">
                <a:solidFill>
                  <a:srgbClr val="FFFFFF"/>
                </a:solidFill>
                <a:ea typeface="Cambria Math" pitchFamily="18"/>
              </a:rPr>
              <a:t>ϵ</a:t>
            </a:r>
            <a:r>
              <a:rPr lang="it-IT" sz="2400" b="1" i="1" dirty="0">
                <a:solidFill>
                  <a:srgbClr val="FFFFFF"/>
                </a:solidFill>
                <a:ea typeface="Cambria Math" pitchFamily="18"/>
              </a:rPr>
              <a:t> </a:t>
            </a:r>
            <a:r>
              <a:rPr lang="it-IT" sz="2400" b="1" i="1" dirty="0">
                <a:solidFill>
                  <a:srgbClr val="FFFFFF"/>
                </a:solidFill>
              </a:rPr>
              <a:t>Ʃ</a:t>
            </a:r>
            <a:r>
              <a:rPr lang="it-IT" sz="2400" i="1" dirty="0">
                <a:solidFill>
                  <a:srgbClr val="FFFFFF"/>
                </a:solidFill>
              </a:rPr>
              <a:t>, </a:t>
            </a:r>
            <a:r>
              <a:rPr lang="it-IT" sz="2400" dirty="0">
                <a:solidFill>
                  <a:srgbClr val="FFFFFF"/>
                </a:solidFill>
              </a:rPr>
              <a:t>si costruisce un intorno di </a:t>
            </a:r>
            <a:r>
              <a:rPr lang="it-IT" sz="2400" b="1" i="1" dirty="0">
                <a:solidFill>
                  <a:srgbClr val="FFFFFF"/>
                </a:solidFill>
              </a:rPr>
              <a:t>H</a:t>
            </a:r>
            <a:r>
              <a:rPr lang="it-IT" sz="2400" b="1" i="1" baseline="-25%" dirty="0">
                <a:solidFill>
                  <a:srgbClr val="FFFFFF"/>
                </a:solidFill>
              </a:rPr>
              <a:t>0</a:t>
            </a:r>
            <a:r>
              <a:rPr lang="it-IT" sz="2400" i="1" dirty="0">
                <a:solidFill>
                  <a:srgbClr val="FFFFFF"/>
                </a:solidFill>
              </a:rPr>
              <a:t> (</a:t>
            </a:r>
            <a:r>
              <a:rPr lang="it-IT" sz="2400" b="1" i="1" dirty="0">
                <a:solidFill>
                  <a:srgbClr val="FFFFFF"/>
                </a:solidFill>
              </a:rPr>
              <a:t>N(H</a:t>
            </a:r>
            <a:r>
              <a:rPr lang="it-IT" sz="2400" b="1" i="1" baseline="-25%" dirty="0">
                <a:solidFill>
                  <a:srgbClr val="FFFFFF"/>
                </a:solidFill>
              </a:rPr>
              <a:t>0</a:t>
            </a:r>
            <a:r>
              <a:rPr lang="it-IT" sz="2400" b="1" i="1" dirty="0">
                <a:solidFill>
                  <a:srgbClr val="FFFFFF"/>
                </a:solidFill>
              </a:rPr>
              <a:t>)</a:t>
            </a:r>
            <a:r>
              <a:rPr lang="it-IT" sz="2400" i="1" dirty="0">
                <a:solidFill>
                  <a:srgbClr val="FFFFFF"/>
                </a:solidFill>
              </a:rPr>
              <a:t>)</a:t>
            </a:r>
            <a:r>
              <a:rPr lang="it-IT" sz="2400" dirty="0">
                <a:solidFill>
                  <a:srgbClr val="FFFFFF"/>
                </a:solidFill>
              </a:rPr>
              <a:t> costituito da soluzioni vicine ad </a:t>
            </a:r>
            <a:r>
              <a:rPr lang="it-IT" sz="2400" b="1" i="1" dirty="0">
                <a:solidFill>
                  <a:srgbClr val="FFFFFF"/>
                </a:solidFill>
              </a:rPr>
              <a:t>H</a:t>
            </a:r>
            <a:r>
              <a:rPr lang="it-IT" sz="2400" b="1" i="1" baseline="-25%" dirty="0">
                <a:solidFill>
                  <a:srgbClr val="FFFFFF"/>
                </a:solidFill>
              </a:rPr>
              <a:t>0</a:t>
            </a:r>
            <a:endParaRPr lang="it-IT" sz="2400" dirty="0">
              <a:solidFill>
                <a:srgbClr val="FFFFFF"/>
              </a:solidFill>
            </a:endParaRPr>
          </a:p>
          <a:p>
            <a:pPr lvl="0"/>
            <a:r>
              <a:rPr lang="it-IT" sz="2400" dirty="0">
                <a:solidFill>
                  <a:srgbClr val="FFFFFF"/>
                </a:solidFill>
              </a:rPr>
              <a:t>Si ispeziona l’intorno di </a:t>
            </a:r>
            <a:r>
              <a:rPr lang="it-IT" sz="2400" b="1" i="1" dirty="0">
                <a:solidFill>
                  <a:srgbClr val="FFFFFF"/>
                </a:solidFill>
              </a:rPr>
              <a:t>H</a:t>
            </a:r>
            <a:r>
              <a:rPr lang="it-IT" sz="2400" b="1" i="1" baseline="-25%" dirty="0">
                <a:solidFill>
                  <a:srgbClr val="FFFFFF"/>
                </a:solidFill>
              </a:rPr>
              <a:t>0</a:t>
            </a:r>
            <a:r>
              <a:rPr lang="it-IT" sz="2400" dirty="0">
                <a:solidFill>
                  <a:srgbClr val="FFFFFF"/>
                </a:solidFill>
              </a:rPr>
              <a:t> e si calcola la migliore soluzione </a:t>
            </a:r>
            <a:r>
              <a:rPr lang="it-IT" sz="2400" b="1" i="1" dirty="0">
                <a:solidFill>
                  <a:srgbClr val="FFFFFF"/>
                </a:solidFill>
              </a:rPr>
              <a:t>H</a:t>
            </a:r>
            <a:r>
              <a:rPr lang="it-IT" sz="2400" b="1" i="1" baseline="-25%" dirty="0">
                <a:solidFill>
                  <a:srgbClr val="FFFFFF"/>
                </a:solidFill>
              </a:rPr>
              <a:t>1</a:t>
            </a:r>
            <a:r>
              <a:rPr lang="it-IT" sz="2400" dirty="0">
                <a:solidFill>
                  <a:srgbClr val="FFFFFF"/>
                </a:solidFill>
              </a:rPr>
              <a:t> appartenente all’intorno </a:t>
            </a:r>
          </a:p>
          <a:p>
            <a:pPr lvl="0"/>
            <a:r>
              <a:rPr lang="it-IT" sz="2400" dirty="0">
                <a:solidFill>
                  <a:srgbClr val="FFFFFF"/>
                </a:solidFill>
              </a:rPr>
              <a:t>Se </a:t>
            </a:r>
            <a:r>
              <a:rPr lang="it-IT" sz="2400" b="1" i="1" dirty="0">
                <a:solidFill>
                  <a:srgbClr val="FFFFFF"/>
                </a:solidFill>
              </a:rPr>
              <a:t>H</a:t>
            </a:r>
            <a:r>
              <a:rPr lang="it-IT" sz="2400" b="1" i="1" baseline="-25%" dirty="0">
                <a:solidFill>
                  <a:srgbClr val="FFFFFF"/>
                </a:solidFill>
              </a:rPr>
              <a:t>1</a:t>
            </a:r>
            <a:r>
              <a:rPr lang="it-IT" sz="2400" dirty="0">
                <a:solidFill>
                  <a:srgbClr val="FFFFFF"/>
                </a:solidFill>
              </a:rPr>
              <a:t> coincide con </a:t>
            </a:r>
            <a:r>
              <a:rPr lang="it-IT" sz="2400" b="1" i="1" dirty="0">
                <a:solidFill>
                  <a:srgbClr val="FFFFFF"/>
                </a:solidFill>
              </a:rPr>
              <a:t>H</a:t>
            </a:r>
            <a:r>
              <a:rPr lang="it-IT" sz="2400" b="1" i="1" baseline="-25%" dirty="0">
                <a:solidFill>
                  <a:srgbClr val="FFFFFF"/>
                </a:solidFill>
              </a:rPr>
              <a:t>0</a:t>
            </a:r>
            <a:r>
              <a:rPr lang="it-IT" sz="2400" dirty="0">
                <a:solidFill>
                  <a:srgbClr val="FFFFFF"/>
                </a:solidFill>
              </a:rPr>
              <a:t> l’euristica termina, altrimenti si itera il procedimento ripartendo da </a:t>
            </a:r>
            <a:r>
              <a:rPr lang="it-IT" sz="2400" b="1" i="1" dirty="0">
                <a:solidFill>
                  <a:srgbClr val="FFFFFF"/>
                </a:solidFill>
              </a:rPr>
              <a:t>H</a:t>
            </a:r>
            <a:r>
              <a:rPr lang="it-IT" sz="2400" b="1" i="1" baseline="-25%" dirty="0">
                <a:solidFill>
                  <a:srgbClr val="FFFFFF"/>
                </a:solidFill>
              </a:rPr>
              <a:t>1</a:t>
            </a:r>
            <a:endParaRPr lang="it-IT" sz="2400" dirty="0">
              <a:solidFill>
                <a:srgbClr val="FFFFFF"/>
              </a:solidFill>
            </a:endParaRPr>
          </a:p>
        </p:txBody>
      </p:sp>
      <p:sp>
        <p:nvSpPr>
          <p:cNvPr id="4" name="Rounded Rectangle 17">
            <a:extLst>
              <a:ext uri="{FF2B5EF4-FFF2-40B4-BE49-F238E27FC236}">
                <a16:creationId xmlns:a16="http://schemas.microsoft.com/office/drawing/2014/main" id="{64FE7EFA-CE47-4BB2-7F58-E9D802090EE5}"/>
              </a:ext>
              <a:ext uri="{C183D7F6-B498-43B3-948B-1728B52AA6E4}">
                <adec:decorative xmlns:adec="http://schemas.microsoft.com/office/drawing/2017/decorative" val="1"/>
              </a:ext>
            </a:extLst>
          </p:cNvPr>
          <p:cNvSpPr>
            <a:spLocks noMove="1" noResize="1"/>
          </p:cNvSpPr>
          <p:nvPr/>
        </p:nvSpPr>
        <p:spPr>
          <a:xfrm>
            <a:off x="838203" y="1948074"/>
            <a:ext cx="4773168" cy="3896139"/>
          </a:xfrm>
          <a:custGeom>
            <a:avLst/>
            <a:gdLst>
              <a:gd name="f0" fmla="val 10800000"/>
              <a:gd name="f1" fmla="val 5400000"/>
              <a:gd name="f2" fmla="val 16200000"/>
              <a:gd name="f3" fmla="val w"/>
              <a:gd name="f4" fmla="val h"/>
              <a:gd name="f5" fmla="val ss"/>
              <a:gd name="f6" fmla="val 0"/>
              <a:gd name="f7" fmla="*/ 5419351 1 1725033"/>
              <a:gd name="f8" fmla="val 45"/>
              <a:gd name="f9" fmla="val 438"/>
              <a:gd name="f10" fmla="abs f3"/>
              <a:gd name="f11" fmla="abs f4"/>
              <a:gd name="f12" fmla="abs f5"/>
              <a:gd name="f13" fmla="*/ f7 1 180"/>
              <a:gd name="f14" fmla="+- 0 0 f1"/>
              <a:gd name="f15" fmla="+- f6 f9 0"/>
              <a:gd name="f16" fmla="?: f10 f3 1"/>
              <a:gd name="f17" fmla="?: f11 f4 1"/>
              <a:gd name="f18" fmla="?: f12 f5 1"/>
              <a:gd name="f19" fmla="*/ f8 f13 1"/>
              <a:gd name="f20" fmla="+- f6 0 f15"/>
              <a:gd name="f21" fmla="+- f15 0 f6"/>
              <a:gd name="f22" fmla="*/ f16 1 21600"/>
              <a:gd name="f23" fmla="*/ f17 1 21600"/>
              <a:gd name="f24" fmla="*/ 21600 f16 1"/>
              <a:gd name="f25" fmla="*/ 21600 f17 1"/>
              <a:gd name="f26" fmla="+- 0 0 f19"/>
              <a:gd name="f27" fmla="abs f20"/>
              <a:gd name="f28" fmla="abs f21"/>
              <a:gd name="f29" fmla="?: f20 f14 f1"/>
              <a:gd name="f30" fmla="?: f20 f1 f14"/>
              <a:gd name="f31" fmla="?: f20 f2 f1"/>
              <a:gd name="f32" fmla="?: f20 f1 f2"/>
              <a:gd name="f33" fmla="?: f21 f14 f1"/>
              <a:gd name="f34" fmla="?: f21 f1 f14"/>
              <a:gd name="f35" fmla="?: f20 0 f0"/>
              <a:gd name="f36" fmla="?: f20 f0 0"/>
              <a:gd name="f37" fmla="min f23 f22"/>
              <a:gd name="f38" fmla="*/ f24 1 f18"/>
              <a:gd name="f39" fmla="*/ f25 1 f18"/>
              <a:gd name="f40" fmla="*/ f26 f0 1"/>
              <a:gd name="f41" fmla="?: f20 f32 f31"/>
              <a:gd name="f42" fmla="?: f20 f31 f32"/>
              <a:gd name="f43" fmla="?: f21 f30 f29"/>
              <a:gd name="f44" fmla="val f38"/>
              <a:gd name="f45" fmla="val f39"/>
              <a:gd name="f46" fmla="*/ f40 1 f7"/>
              <a:gd name="f47" fmla="?: f21 f42 f41"/>
              <a:gd name="f48" fmla="*/ f15 f37 1"/>
              <a:gd name="f49" fmla="*/ f6 f37 1"/>
              <a:gd name="f50" fmla="*/ f27 f37 1"/>
              <a:gd name="f51" fmla="*/ f28 f37 1"/>
              <a:gd name="f52" fmla="+- f45 0 f9"/>
              <a:gd name="f53" fmla="+- f44 0 f9"/>
              <a:gd name="f54" fmla="+- f46 0 f1"/>
              <a:gd name="f55" fmla="*/ f45 f37 1"/>
              <a:gd name="f56" fmla="*/ f44 f37 1"/>
              <a:gd name="f57" fmla="+- f45 0 f52"/>
              <a:gd name="f58" fmla="+- f44 0 f53"/>
              <a:gd name="f59" fmla="+- f52 0 f45"/>
              <a:gd name="f60" fmla="+- f53 0 f44"/>
              <a:gd name="f61" fmla="+- f54 f1 0"/>
              <a:gd name="f62" fmla="*/ f52 f37 1"/>
              <a:gd name="f63" fmla="*/ f53 f37 1"/>
              <a:gd name="f64" fmla="abs f57"/>
              <a:gd name="f65" fmla="?: f57 0 f0"/>
              <a:gd name="f66" fmla="?: f57 f0 0"/>
              <a:gd name="f67" fmla="?: f57 f33 f34"/>
              <a:gd name="f68" fmla="abs f58"/>
              <a:gd name="f69" fmla="abs f59"/>
              <a:gd name="f70" fmla="?: f58 f14 f1"/>
              <a:gd name="f71" fmla="?: f58 f1 f14"/>
              <a:gd name="f72" fmla="?: f58 f2 f1"/>
              <a:gd name="f73" fmla="?: f58 f1 f2"/>
              <a:gd name="f74" fmla="abs f60"/>
              <a:gd name="f75" fmla="?: f60 f14 f1"/>
              <a:gd name="f76" fmla="?: f60 f1 f14"/>
              <a:gd name="f77" fmla="?: f60 f36 f35"/>
              <a:gd name="f78" fmla="?: f60 f35 f36"/>
              <a:gd name="f79" fmla="*/ f61 f7 1"/>
              <a:gd name="f80" fmla="?: f21 f66 f65"/>
              <a:gd name="f81" fmla="?: f21 f65 f66"/>
              <a:gd name="f82" fmla="?: f58 f73 f72"/>
              <a:gd name="f83" fmla="?: f58 f72 f73"/>
              <a:gd name="f84" fmla="?: f59 f71 f70"/>
              <a:gd name="f85" fmla="?: f20 f77 f78"/>
              <a:gd name="f86" fmla="?: f20 f75 f76"/>
              <a:gd name="f87" fmla="*/ f79 1 f0"/>
              <a:gd name="f88" fmla="*/ f64 f37 1"/>
              <a:gd name="f89" fmla="*/ f68 f37 1"/>
              <a:gd name="f90" fmla="*/ f69 f37 1"/>
              <a:gd name="f91" fmla="*/ f74 f37 1"/>
              <a:gd name="f92" fmla="?: f57 f80 f81"/>
              <a:gd name="f93" fmla="?: f59 f83 f82"/>
              <a:gd name="f94" fmla="+- 0 0 f87"/>
              <a:gd name="f95" fmla="+- 0 0 f94"/>
              <a:gd name="f96" fmla="*/ f95 f0 1"/>
              <a:gd name="f97" fmla="*/ f96 1 f7"/>
              <a:gd name="f98" fmla="+- f97 0 f1"/>
              <a:gd name="f99" fmla="cos 1 f98"/>
              <a:gd name="f100" fmla="+- 0 0 f99"/>
              <a:gd name="f101" fmla="+- 0 0 f100"/>
              <a:gd name="f102" fmla="val f101"/>
              <a:gd name="f103" fmla="+- 0 0 f102"/>
              <a:gd name="f104" fmla="*/ f9 f103 1"/>
              <a:gd name="f105" fmla="*/ f104 3163 1"/>
              <a:gd name="f106" fmla="*/ f105 1 7636"/>
              <a:gd name="f107" fmla="+- f6 f106 0"/>
              <a:gd name="f108" fmla="+- f44 0 f106"/>
              <a:gd name="f109" fmla="+- f45 0 f106"/>
              <a:gd name="f110" fmla="*/ f107 f37 1"/>
              <a:gd name="f111" fmla="*/ f108 f37 1"/>
              <a:gd name="f112" fmla="*/ f109 f37 1"/>
            </a:gdLst>
            <a:ahLst/>
            <a:cxnLst>
              <a:cxn ang="3cd4">
                <a:pos x="hc" y="t"/>
              </a:cxn>
              <a:cxn ang="0">
                <a:pos x="r" y="vc"/>
              </a:cxn>
              <a:cxn ang="cd4">
                <a:pos x="hc" y="b"/>
              </a:cxn>
              <a:cxn ang="cd2">
                <a:pos x="l" y="vc"/>
              </a:cxn>
            </a:cxnLst>
            <a:rect l="f110" t="f110" r="f111" b="f112"/>
            <a:pathLst>
              <a:path>
                <a:moveTo>
                  <a:pt x="f48" y="f49"/>
                </a:moveTo>
                <a:arcTo wR="f50" hR="f51" stAng="f47" swAng="f43"/>
                <a:lnTo>
                  <a:pt x="f49" y="f62"/>
                </a:lnTo>
                <a:arcTo wR="f51" hR="f88" stAng="f92" swAng="f67"/>
                <a:lnTo>
                  <a:pt x="f63" y="f55"/>
                </a:lnTo>
                <a:arcTo wR="f89" hR="f90" stAng="f93" swAng="f84"/>
                <a:lnTo>
                  <a:pt x="f56" y="f48"/>
                </a:lnTo>
                <a:arcTo wR="f91" hR="f50" stAng="f85" swAng="f86"/>
                <a:close/>
              </a:path>
            </a:pathLst>
          </a:custGeom>
          <a:solidFill>
            <a:srgbClr val="FFFFFF"/>
          </a:solidFill>
          <a:ln cap="flat">
            <a:noFill/>
            <a:prstDash val="solid"/>
          </a:ln>
        </p:spPr>
        <p:txBody>
          <a:bodyPr vert="horz" wrap="square" lIns="91440" tIns="45720" rIns="91440" bIns="45720" anchor="ctr" anchorCtr="1" compatLnSpc="1">
            <a:noAutofit/>
          </a:bodyPr>
          <a:lstStyle/>
          <a:p>
            <a:pPr marL="0" marR="0" lvl="0" indent="0" algn="ctr" defTabSz="457200" rtl="0" fontAlgn="auto" hangingPunct="1">
              <a:lnSpc>
                <a:spcPct val="100%"/>
              </a:lnSpc>
              <a:spcBef>
                <a:spcPts val="0"/>
              </a:spcBef>
              <a:spcAft>
                <a:spcPts val="0"/>
              </a:spcAft>
              <a:buNone/>
              <a:tabLst/>
              <a:defRPr sz="1800" b="0" i="0" u="none" strike="noStrike" kern="0" cap="none" spc="0" baseline="0%">
                <a:solidFill>
                  <a:srgbClr val="000000"/>
                </a:solidFill>
                <a:uFillTx/>
              </a:defRPr>
            </a:pPr>
            <a:endParaRPr lang="en-US" sz="1800" b="0" i="0" u="none" strike="noStrike" kern="1200" cap="none" spc="0" baseline="0%">
              <a:solidFill>
                <a:srgbClr val="FFFFFF"/>
              </a:solidFill>
              <a:uFillTx/>
              <a:latin typeface="Corbel"/>
            </a:endParaRPr>
          </a:p>
        </p:txBody>
      </p:sp>
      <p:pic>
        <p:nvPicPr>
          <p:cNvPr id="5" name="Segnaposto contenuto 4" descr="Immagine che contiene schermata, linea, Carattere, testo&#10;&#10;Il contenuto generato dall'IA potrebbe non essere corretto.">
            <a:extLst>
              <a:ext uri="{FF2B5EF4-FFF2-40B4-BE49-F238E27FC236}">
                <a16:creationId xmlns:a16="http://schemas.microsoft.com/office/drawing/2014/main" id="{F98970BE-078C-0B32-CD90-9628CADBB706}"/>
              </a:ext>
            </a:extLst>
          </p:cNvPr>
          <p:cNvPicPr>
            <a:picLocks noChangeAspect="1"/>
          </p:cNvPicPr>
          <p:nvPr/>
        </p:nvPicPr>
        <p:blipFill>
          <a:blip r:embed="rId3"/>
          <a:stretch>
            <a:fillRect/>
          </a:stretch>
        </p:blipFill>
        <p:spPr>
          <a:xfrm>
            <a:off x="1131167" y="2400702"/>
            <a:ext cx="4187220" cy="2990874"/>
          </a:xfrm>
          <a:prstGeom prst="rect">
            <a:avLst/>
          </a:prstGeom>
          <a:noFill/>
          <a:ln cap="flat">
            <a:noFill/>
          </a:ln>
        </p:spPr>
      </p:pic>
    </p:spTree>
  </p:cSld>
  <p:clrMapOvr>
    <a:masterClrMapping/>
  </p:clrMapOvr>
</p:sld>
</file>

<file path=ppt/slides/slide5.xml><?xml version="1.0" encoding="utf-8"?>
<p:sld xmlns:a="http://purl.oclc.org/ooxml/drawingml/main" xmlns:r="http://purl.oclc.org/ooxml/officeDocument/relationships" xmlns:p="http://purl.oclc.org/ooxml/presentationml/main">
  <p:cSld name="Slide5">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A85E28-18B6-5B7C-CDF9-BE45D5DEF348}"/>
              </a:ext>
            </a:extLst>
          </p:cNvPr>
          <p:cNvSpPr txBox="1">
            <a:spLocks noGrp="1"/>
          </p:cNvSpPr>
          <p:nvPr>
            <p:ph type="title"/>
          </p:nvPr>
        </p:nvSpPr>
        <p:spPr/>
        <p:txBody>
          <a:bodyPr/>
          <a:lstStyle/>
          <a:p>
            <a:pPr lvl="0"/>
            <a:r>
              <a:rPr lang="it-IT" b="1" dirty="0">
                <a:solidFill>
                  <a:srgbClr val="FFFFFF"/>
                </a:solidFill>
              </a:rPr>
              <a:t>Tabu </a:t>
            </a:r>
            <a:r>
              <a:rPr lang="it-IT" b="1" dirty="0" err="1">
                <a:solidFill>
                  <a:srgbClr val="FFFFFF"/>
                </a:solidFill>
              </a:rPr>
              <a:t>Search</a:t>
            </a:r>
            <a:r>
              <a:rPr lang="it-IT" b="1" dirty="0">
                <a:solidFill>
                  <a:srgbClr val="FFFFFF"/>
                </a:solidFill>
              </a:rPr>
              <a:t> </a:t>
            </a:r>
          </a:p>
        </p:txBody>
      </p:sp>
      <p:sp>
        <p:nvSpPr>
          <p:cNvPr id="3" name="Segnaposto contenuto 2">
            <a:extLst>
              <a:ext uri="{FF2B5EF4-FFF2-40B4-BE49-F238E27FC236}">
                <a16:creationId xmlns:a16="http://schemas.microsoft.com/office/drawing/2014/main" id="{3323EB3F-C30C-E0B9-FCE1-9FA92DC74345}"/>
              </a:ext>
            </a:extLst>
          </p:cNvPr>
          <p:cNvSpPr txBox="1">
            <a:spLocks noGrp="1"/>
          </p:cNvSpPr>
          <p:nvPr>
            <p:ph idx="1"/>
          </p:nvPr>
        </p:nvSpPr>
        <p:spPr>
          <a:xfrm>
            <a:off x="838200" y="1816481"/>
            <a:ext cx="10233800" cy="4351338"/>
          </a:xfrm>
        </p:spPr>
        <p:txBody>
          <a:bodyPr>
            <a:normAutofit fontScale="85%" lnSpcReduction="20%"/>
          </a:bodyPr>
          <a:lstStyle/>
          <a:p>
            <a:pPr lvl="0"/>
            <a:r>
              <a:rPr lang="it-IT" dirty="0">
                <a:solidFill>
                  <a:srgbClr val="FFFFFF"/>
                </a:solidFill>
              </a:rPr>
              <a:t>L’</a:t>
            </a:r>
            <a:r>
              <a:rPr lang="it-IT" b="1" dirty="0">
                <a:solidFill>
                  <a:srgbClr val="F4DE3A"/>
                </a:solidFill>
              </a:rPr>
              <a:t>euristica tabu </a:t>
            </a:r>
            <a:r>
              <a:rPr lang="it-IT" b="1" dirty="0" err="1">
                <a:solidFill>
                  <a:srgbClr val="F4DE3A"/>
                </a:solidFill>
              </a:rPr>
              <a:t>search</a:t>
            </a:r>
            <a:r>
              <a:rPr lang="it-IT" b="1" dirty="0">
                <a:solidFill>
                  <a:srgbClr val="F4DE3A"/>
                </a:solidFill>
              </a:rPr>
              <a:t> </a:t>
            </a:r>
            <a:r>
              <a:rPr lang="it-IT" dirty="0">
                <a:solidFill>
                  <a:srgbClr val="FFFFFF"/>
                </a:solidFill>
              </a:rPr>
              <a:t>è un tipico esempio di algoritmo di ricerca locale impiegato per superare tutte quelle situazioni di stallo che potrebbero verificarsi in presenza di punti di minimo locale.</a:t>
            </a:r>
          </a:p>
          <a:p>
            <a:pPr lvl="0"/>
            <a:endParaRPr lang="it-IT" dirty="0">
              <a:solidFill>
                <a:srgbClr val="FFFFFF"/>
              </a:solidFill>
            </a:endParaRPr>
          </a:p>
          <a:p>
            <a:pPr lvl="0"/>
            <a:r>
              <a:rPr lang="it-IT" dirty="0">
                <a:solidFill>
                  <a:srgbClr val="FFFFFF"/>
                </a:solidFill>
              </a:rPr>
              <a:t>In corrispondenza di un minimo locale, ad ogni iterazione, l’euristica </a:t>
            </a:r>
            <a:r>
              <a:rPr lang="it-IT" b="1" dirty="0">
                <a:solidFill>
                  <a:srgbClr val="F4DE3A"/>
                </a:solidFill>
              </a:rPr>
              <a:t>tabu </a:t>
            </a:r>
            <a:r>
              <a:rPr lang="it-IT" b="1" dirty="0" err="1">
                <a:solidFill>
                  <a:srgbClr val="F4DE3A"/>
                </a:solidFill>
              </a:rPr>
              <a:t>search</a:t>
            </a:r>
            <a:r>
              <a:rPr lang="it-IT" b="1" dirty="0">
                <a:solidFill>
                  <a:srgbClr val="F4DE3A"/>
                </a:solidFill>
              </a:rPr>
              <a:t> </a:t>
            </a:r>
            <a:r>
              <a:rPr lang="it-IT" dirty="0">
                <a:solidFill>
                  <a:srgbClr val="FFFFFF"/>
                </a:solidFill>
              </a:rPr>
              <a:t>selezionerà la migliore soluzione contenuta nell’intorno nonostante tale nuova soluzione possa essere caratterizzata da un valore di funzione obiettivo peggiore rispetto a quello della soluzione corrente</a:t>
            </a:r>
          </a:p>
          <a:p>
            <a:pPr lvl="0"/>
            <a:endParaRPr lang="it-IT" dirty="0">
              <a:solidFill>
                <a:srgbClr val="FFFFFF"/>
              </a:solidFill>
            </a:endParaRPr>
          </a:p>
          <a:p>
            <a:pPr lvl="0"/>
            <a:r>
              <a:rPr lang="it-IT" dirty="0">
                <a:solidFill>
                  <a:srgbClr val="FFFFFF"/>
                </a:solidFill>
              </a:rPr>
              <a:t>L’</a:t>
            </a:r>
            <a:r>
              <a:rPr lang="it-IT" b="1" dirty="0">
                <a:solidFill>
                  <a:srgbClr val="FFFFFF"/>
                </a:solidFill>
              </a:rPr>
              <a:t>euristica</a:t>
            </a:r>
            <a:r>
              <a:rPr lang="it-IT" dirty="0">
                <a:solidFill>
                  <a:srgbClr val="FFFFFF"/>
                </a:solidFill>
              </a:rPr>
              <a:t> </a:t>
            </a:r>
            <a:r>
              <a:rPr lang="it-IT" b="1" dirty="0">
                <a:solidFill>
                  <a:srgbClr val="F4DE3A"/>
                </a:solidFill>
              </a:rPr>
              <a:t>tabu </a:t>
            </a:r>
            <a:r>
              <a:rPr lang="it-IT" b="1" dirty="0" err="1">
                <a:solidFill>
                  <a:srgbClr val="F4DE3A"/>
                </a:solidFill>
              </a:rPr>
              <a:t>search</a:t>
            </a:r>
            <a:r>
              <a:rPr lang="it-IT" b="1" dirty="0">
                <a:solidFill>
                  <a:srgbClr val="F4DE3A"/>
                </a:solidFill>
              </a:rPr>
              <a:t> </a:t>
            </a:r>
            <a:r>
              <a:rPr lang="it-IT" dirty="0">
                <a:solidFill>
                  <a:schemeClr val="tx1"/>
                </a:solidFill>
              </a:rPr>
              <a:t>pur effettuando mosse peggiorative può incappare in un minimo locale causando dei loop. Tale problematica è risolta mediante l’utilizzo di un meccanismo di memoria che ci permetterà di tenere traccia delle soluzioni già esplorate</a:t>
            </a:r>
            <a:r>
              <a:rPr lang="it-IT" b="1" dirty="0">
                <a:solidFill>
                  <a:schemeClr val="tx1"/>
                </a:solidFill>
              </a:rPr>
              <a:t>.</a:t>
            </a:r>
            <a:endParaRPr lang="it-IT" dirty="0">
              <a:solidFill>
                <a:schemeClr val="tx1"/>
              </a:solidFill>
            </a:endParaRPr>
          </a:p>
        </p:txBody>
      </p:sp>
    </p:spTree>
  </p:cSld>
  <p:clrMapOvr>
    <a:masterClrMapping/>
  </p:clrMapOvr>
</p:sld>
</file>

<file path=ppt/slides/slide6.xml><?xml version="1.0" encoding="utf-8"?>
<p:sld xmlns:a="http://purl.oclc.org/ooxml/drawingml/main" xmlns:r="http://purl.oclc.org/ooxml/officeDocument/relationships" xmlns:p="http://purl.oclc.org/ooxml/presentationml/main">
  <p:cSld name="Slide6">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BA4811D-2349-72E1-C74A-5BE0898B683F}"/>
              </a:ext>
            </a:extLst>
          </p:cNvPr>
          <p:cNvSpPr txBox="1">
            <a:spLocks noGrp="1"/>
          </p:cNvSpPr>
          <p:nvPr>
            <p:ph type="title"/>
          </p:nvPr>
        </p:nvSpPr>
        <p:spPr/>
        <p:txBody>
          <a:bodyPr/>
          <a:lstStyle/>
          <a:p>
            <a:pPr lvl="0"/>
            <a:r>
              <a:rPr lang="it-IT" b="1" dirty="0">
                <a:solidFill>
                  <a:srgbClr val="FFFFFF"/>
                </a:solidFill>
              </a:rPr>
              <a:t>Tabu </a:t>
            </a:r>
            <a:r>
              <a:rPr lang="it-IT" b="1" dirty="0" err="1">
                <a:solidFill>
                  <a:srgbClr val="FFFFFF"/>
                </a:solidFill>
              </a:rPr>
              <a:t>Search</a:t>
            </a:r>
            <a:endParaRPr lang="it-IT" b="1" dirty="0">
              <a:solidFill>
                <a:srgbClr val="FFFFFF"/>
              </a:solidFill>
            </a:endParaRPr>
          </a:p>
        </p:txBody>
      </p:sp>
      <p:sp>
        <p:nvSpPr>
          <p:cNvPr id="3" name="Segnaposto contenuto 2">
            <a:extLst>
              <a:ext uri="{FF2B5EF4-FFF2-40B4-BE49-F238E27FC236}">
                <a16:creationId xmlns:a16="http://schemas.microsoft.com/office/drawing/2014/main" id="{5D5BA8AF-974A-7076-CEB1-B082E0179D50}"/>
              </a:ext>
            </a:extLst>
          </p:cNvPr>
          <p:cNvSpPr txBox="1">
            <a:spLocks noGrp="1"/>
          </p:cNvSpPr>
          <p:nvPr>
            <p:ph idx="1"/>
          </p:nvPr>
        </p:nvSpPr>
        <p:spPr>
          <a:xfrm>
            <a:off x="838200" y="1825625"/>
            <a:ext cx="10233800" cy="4351338"/>
          </a:xfrm>
        </p:spPr>
        <p:txBody>
          <a:bodyPr/>
          <a:lstStyle/>
          <a:p>
            <a:pPr marL="0" lvl="0" indent="0">
              <a:buNone/>
            </a:pPr>
            <a:r>
              <a:rPr lang="it-IT" sz="2400" dirty="0">
                <a:solidFill>
                  <a:srgbClr val="FFFFFF"/>
                </a:solidFill>
              </a:rPr>
              <a:t>Strategia generale dell’euristica tabu </a:t>
            </a:r>
            <a:r>
              <a:rPr lang="it-IT" sz="2400" dirty="0" err="1">
                <a:solidFill>
                  <a:srgbClr val="FFFFFF"/>
                </a:solidFill>
              </a:rPr>
              <a:t>search</a:t>
            </a:r>
            <a:r>
              <a:rPr lang="it-IT" sz="2400" dirty="0">
                <a:solidFill>
                  <a:srgbClr val="FFFFFF"/>
                </a:solidFill>
              </a:rPr>
              <a:t>:</a:t>
            </a:r>
          </a:p>
          <a:p>
            <a:pPr lvl="0"/>
            <a:r>
              <a:rPr lang="it-IT" sz="2200" b="1" dirty="0">
                <a:solidFill>
                  <a:schemeClr val="accent5"/>
                </a:solidFill>
              </a:rPr>
              <a:t>Fase di inizializzazione </a:t>
            </a:r>
            <a:br>
              <a:rPr lang="it-IT" sz="2000" dirty="0">
                <a:solidFill>
                  <a:srgbClr val="FFFFFF"/>
                </a:solidFill>
              </a:rPr>
            </a:br>
            <a:r>
              <a:rPr lang="it-IT" sz="2000" dirty="0">
                <a:solidFill>
                  <a:srgbClr val="FFFFFF"/>
                </a:solidFill>
              </a:rPr>
              <a:t>	Si sceglie una soluzione iniziale </a:t>
            </a:r>
            <a:r>
              <a:rPr lang="it-IT" sz="2000" i="1" dirty="0">
                <a:solidFill>
                  <a:srgbClr val="FFFFFF"/>
                </a:solidFill>
              </a:rPr>
              <a:t>S</a:t>
            </a:r>
            <a:r>
              <a:rPr lang="it-IT" sz="2000" dirty="0">
                <a:solidFill>
                  <a:srgbClr val="FFFFFF"/>
                </a:solidFill>
              </a:rPr>
              <a:t> di innesco dell’algoritmo</a:t>
            </a:r>
          </a:p>
          <a:p>
            <a:pPr lvl="0"/>
            <a:r>
              <a:rPr lang="it-IT" sz="2200" b="1" dirty="0">
                <a:solidFill>
                  <a:schemeClr val="accent5"/>
                </a:solidFill>
              </a:rPr>
              <a:t>Costruzione dell’intorno</a:t>
            </a:r>
            <a:br>
              <a:rPr lang="it-IT" sz="2000" dirty="0">
                <a:solidFill>
                  <a:srgbClr val="FFFFFF"/>
                </a:solidFill>
              </a:rPr>
            </a:br>
            <a:r>
              <a:rPr lang="it-IT" sz="2000" dirty="0">
                <a:solidFill>
                  <a:srgbClr val="FFFFFF"/>
                </a:solidFill>
              </a:rPr>
              <a:t>	Alla generica iterazione k, si definisce un intorno di S: </a:t>
            </a:r>
            <a:r>
              <a:rPr lang="it-IT" sz="2000" i="1" dirty="0">
                <a:solidFill>
                  <a:srgbClr val="FFFFFF"/>
                </a:solidFill>
              </a:rPr>
              <a:t>N(</a:t>
            </a:r>
            <a:r>
              <a:rPr lang="it-IT" sz="2000" i="1" dirty="0" err="1">
                <a:solidFill>
                  <a:srgbClr val="FFFFFF"/>
                </a:solidFill>
              </a:rPr>
              <a:t>S,k</a:t>
            </a:r>
            <a:r>
              <a:rPr lang="it-IT" sz="2000" i="1" dirty="0">
                <a:solidFill>
                  <a:srgbClr val="FFFFFF"/>
                </a:solidFill>
              </a:rPr>
              <a:t>) </a:t>
            </a:r>
          </a:p>
          <a:p>
            <a:pPr lvl="0"/>
            <a:r>
              <a:rPr lang="it-IT" sz="2200" b="1" dirty="0">
                <a:solidFill>
                  <a:schemeClr val="accent5"/>
                </a:solidFill>
              </a:rPr>
              <a:t>Determinazione di una nuova soluzione </a:t>
            </a:r>
            <a:br>
              <a:rPr lang="it-IT" sz="2000" dirty="0">
                <a:solidFill>
                  <a:srgbClr val="FFFFFF"/>
                </a:solidFill>
              </a:rPr>
            </a:br>
            <a:r>
              <a:rPr lang="it-IT" sz="2000" dirty="0">
                <a:solidFill>
                  <a:srgbClr val="FFFFFF"/>
                </a:solidFill>
              </a:rPr>
              <a:t>	Si individua una soluzione </a:t>
            </a:r>
            <a:r>
              <a:rPr lang="it-IT" sz="2000" i="1" dirty="0">
                <a:solidFill>
                  <a:srgbClr val="FFFFFF"/>
                </a:solidFill>
              </a:rPr>
              <a:t>S’</a:t>
            </a:r>
            <a:r>
              <a:rPr lang="it-IT" sz="2000" dirty="0">
                <a:solidFill>
                  <a:srgbClr val="FFFFFF"/>
                </a:solidFill>
              </a:rPr>
              <a:t> ∈</a:t>
            </a:r>
            <a:r>
              <a:rPr lang="it-IT" sz="2000" dirty="0"/>
              <a:t> </a:t>
            </a:r>
            <a:r>
              <a:rPr lang="it-IT" sz="2000" i="1" dirty="0">
                <a:solidFill>
                  <a:srgbClr val="FFFFFF"/>
                </a:solidFill>
              </a:rPr>
              <a:t>N(</a:t>
            </a:r>
            <a:r>
              <a:rPr lang="it-IT" sz="2000" i="1" dirty="0" err="1">
                <a:solidFill>
                  <a:srgbClr val="FFFFFF"/>
                </a:solidFill>
              </a:rPr>
              <a:t>S,k</a:t>
            </a:r>
            <a:r>
              <a:rPr lang="it-IT" sz="2000" i="1" dirty="0">
                <a:solidFill>
                  <a:srgbClr val="FFFFFF"/>
                </a:solidFill>
              </a:rPr>
              <a:t>) </a:t>
            </a:r>
            <a:r>
              <a:rPr lang="it-IT" sz="2000" dirty="0">
                <a:solidFill>
                  <a:srgbClr val="FFFFFF"/>
                </a:solidFill>
              </a:rPr>
              <a:t>che risulti migliore della soluzione precedente 	sulla base di uno stimatore </a:t>
            </a:r>
            <a:r>
              <a:rPr lang="it-IT" sz="2000" i="1" dirty="0">
                <a:solidFill>
                  <a:srgbClr val="FFFFFF"/>
                </a:solidFill>
              </a:rPr>
              <a:t>E[N(</a:t>
            </a:r>
            <a:r>
              <a:rPr lang="it-IT" sz="2000" i="1" dirty="0" err="1">
                <a:solidFill>
                  <a:srgbClr val="FFFFFF"/>
                </a:solidFill>
              </a:rPr>
              <a:t>S,k</a:t>
            </a:r>
            <a:r>
              <a:rPr lang="it-IT" sz="2000" i="1" dirty="0">
                <a:solidFill>
                  <a:srgbClr val="FFFFFF"/>
                </a:solidFill>
              </a:rPr>
              <a:t>)] </a:t>
            </a:r>
            <a:r>
              <a:rPr lang="it-IT" sz="2000" dirty="0">
                <a:solidFill>
                  <a:srgbClr val="FFFFFF"/>
                </a:solidFill>
              </a:rPr>
              <a:t>sostituendo poi </a:t>
            </a:r>
            <a:r>
              <a:rPr lang="it-IT" sz="2000" i="1" dirty="0">
                <a:solidFill>
                  <a:srgbClr val="FFFFFF"/>
                </a:solidFill>
              </a:rPr>
              <a:t>S’</a:t>
            </a:r>
            <a:r>
              <a:rPr lang="it-IT" sz="2000" dirty="0">
                <a:solidFill>
                  <a:srgbClr val="FFFFFF"/>
                </a:solidFill>
              </a:rPr>
              <a:t> con </a:t>
            </a:r>
            <a:r>
              <a:rPr lang="it-IT" sz="2000" i="1" dirty="0">
                <a:solidFill>
                  <a:srgbClr val="FFFFFF"/>
                </a:solidFill>
              </a:rPr>
              <a:t>S</a:t>
            </a:r>
            <a:endParaRPr lang="it-IT" sz="2000" dirty="0">
              <a:solidFill>
                <a:srgbClr val="FFFFFF"/>
              </a:solidFill>
            </a:endParaRPr>
          </a:p>
          <a:p>
            <a:pPr lvl="0"/>
            <a:r>
              <a:rPr lang="it-IT" sz="2200" b="1" dirty="0">
                <a:solidFill>
                  <a:schemeClr val="accent5"/>
                </a:solidFill>
              </a:rPr>
              <a:t>Criterio di arretro </a:t>
            </a:r>
            <a:br>
              <a:rPr lang="it-IT" sz="2000" dirty="0">
                <a:solidFill>
                  <a:srgbClr val="FFFFFF"/>
                </a:solidFill>
              </a:rPr>
            </a:br>
            <a:r>
              <a:rPr lang="it-IT" sz="2000" dirty="0">
                <a:solidFill>
                  <a:srgbClr val="FFFFFF"/>
                </a:solidFill>
              </a:rPr>
              <a:t>	Se soddisfatto tale criterio l’algoritmo si interrompe e restituisce la miglior soluzione 	calcolata durante il processo di ricerca. Altrimenti si pone k=k+1 e si torna alla 	</a:t>
            </a:r>
            <a:br>
              <a:rPr lang="it-IT" sz="2000" dirty="0">
                <a:solidFill>
                  <a:srgbClr val="FFFFFF"/>
                </a:solidFill>
              </a:rPr>
            </a:br>
            <a:r>
              <a:rPr lang="it-IT" sz="2000" dirty="0">
                <a:solidFill>
                  <a:srgbClr val="FFFFFF"/>
                </a:solidFill>
              </a:rPr>
              <a:t>	costruzione dell’intorno</a:t>
            </a:r>
            <a:endParaRPr lang="it-IT" sz="100" dirty="0">
              <a:solidFill>
                <a:srgbClr val="FFFFFF"/>
              </a:solidFill>
            </a:endParaRPr>
          </a:p>
          <a:p>
            <a:pPr lvl="0"/>
            <a:endParaRPr lang="it-IT" dirty="0">
              <a:solidFill>
                <a:srgbClr val="FFFFFF"/>
              </a:solidFill>
            </a:endParaRPr>
          </a:p>
        </p:txBody>
      </p:sp>
    </p:spTree>
  </p:cSld>
  <p:clrMapOvr>
    <a:masterClrMapping/>
  </p:clrMapOvr>
</p:sld>
</file>

<file path=ppt/slides/slide7.xml><?xml version="1.0" encoding="utf-8"?>
<p:sld xmlns:a="http://purl.oclc.org/ooxml/drawingml/main" xmlns:r="http://purl.oclc.org/ooxml/officeDocument/relationships" xmlns:p="http://purl.oclc.org/ooxml/presentationml/main">
  <p:cSld name="Slide7">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1DDD267-B4F1-256A-6AC2-A7F3740A612A}"/>
              </a:ext>
            </a:extLst>
          </p:cNvPr>
          <p:cNvSpPr txBox="1">
            <a:spLocks noGrp="1"/>
          </p:cNvSpPr>
          <p:nvPr>
            <p:ph type="title"/>
          </p:nvPr>
        </p:nvSpPr>
        <p:spPr/>
        <p:txBody>
          <a:bodyPr/>
          <a:lstStyle/>
          <a:p>
            <a:pPr lvl="0"/>
            <a:r>
              <a:rPr lang="it-IT" b="1" dirty="0">
                <a:solidFill>
                  <a:srgbClr val="FFFFFF"/>
                </a:solidFill>
              </a:rPr>
              <a:t>Componenti Tabu </a:t>
            </a:r>
            <a:r>
              <a:rPr lang="it-IT" b="1" dirty="0" err="1">
                <a:solidFill>
                  <a:srgbClr val="FFFFFF"/>
                </a:solidFill>
              </a:rPr>
              <a:t>Search</a:t>
            </a:r>
            <a:endParaRPr lang="it-IT" b="1" dirty="0">
              <a:solidFill>
                <a:srgbClr val="FFFFFF"/>
              </a:solidFill>
            </a:endParaRPr>
          </a:p>
        </p:txBody>
      </p:sp>
      <p:sp>
        <p:nvSpPr>
          <p:cNvPr id="3" name="Segnaposto contenuto 2">
            <a:extLst>
              <a:ext uri="{FF2B5EF4-FFF2-40B4-BE49-F238E27FC236}">
                <a16:creationId xmlns:a16="http://schemas.microsoft.com/office/drawing/2014/main" id="{AD61654E-C102-BE5F-D7F8-470AEC29C25F}"/>
              </a:ext>
            </a:extLst>
          </p:cNvPr>
          <p:cNvSpPr txBox="1">
            <a:spLocks noGrp="1"/>
          </p:cNvSpPr>
          <p:nvPr>
            <p:ph idx="1"/>
          </p:nvPr>
        </p:nvSpPr>
        <p:spPr/>
        <p:txBody>
          <a:bodyPr/>
          <a:lstStyle/>
          <a:p>
            <a:pPr lvl="0">
              <a:lnSpc>
                <a:spcPct val="80%"/>
              </a:lnSpc>
            </a:pPr>
            <a:r>
              <a:rPr lang="it-IT" sz="2200" b="1" dirty="0">
                <a:solidFill>
                  <a:schemeClr val="accent5"/>
                </a:solidFill>
              </a:rPr>
              <a:t>Stimatore E[N(</a:t>
            </a:r>
            <a:r>
              <a:rPr lang="it-IT" sz="2200" b="1" dirty="0" err="1">
                <a:solidFill>
                  <a:schemeClr val="accent5"/>
                </a:solidFill>
              </a:rPr>
              <a:t>S,k</a:t>
            </a:r>
            <a:r>
              <a:rPr lang="it-IT" sz="2000" b="1" dirty="0">
                <a:solidFill>
                  <a:schemeClr val="accent5"/>
                </a:solidFill>
              </a:rPr>
              <a:t>)]</a:t>
            </a:r>
            <a:br>
              <a:rPr lang="it-IT" sz="2000" b="1" dirty="0">
                <a:solidFill>
                  <a:srgbClr val="FFFFFF"/>
                </a:solidFill>
              </a:rPr>
            </a:br>
            <a:r>
              <a:rPr lang="it-IT" sz="2000" dirty="0">
                <a:solidFill>
                  <a:srgbClr val="FFFFFF"/>
                </a:solidFill>
              </a:rPr>
              <a:t>Lo stimatore rappresenta un criterio di valutazione della soluzione che ad ogni iterazione permette di scegliere la soluzione giudicata migliore. </a:t>
            </a:r>
            <a:br>
              <a:rPr lang="it-IT" sz="2000" dirty="0">
                <a:solidFill>
                  <a:srgbClr val="FFFFFF"/>
                </a:solidFill>
              </a:rPr>
            </a:br>
            <a:r>
              <a:rPr lang="it-IT" sz="2000" dirty="0">
                <a:solidFill>
                  <a:srgbClr val="FFFFFF"/>
                </a:solidFill>
              </a:rPr>
              <a:t>Di solito si fa riferimento alla funzione obiettivo, o al più alla sua versione semplificata.</a:t>
            </a:r>
          </a:p>
          <a:p>
            <a:pPr marL="0" lvl="0" indent="0">
              <a:lnSpc>
                <a:spcPct val="80%"/>
              </a:lnSpc>
              <a:buNone/>
            </a:pPr>
            <a:endParaRPr lang="it-IT" sz="2200" b="1" dirty="0">
              <a:solidFill>
                <a:srgbClr val="FFFFFF"/>
              </a:solidFill>
            </a:endParaRPr>
          </a:p>
          <a:p>
            <a:pPr lvl="0">
              <a:lnSpc>
                <a:spcPct val="80%"/>
              </a:lnSpc>
            </a:pPr>
            <a:r>
              <a:rPr lang="it-IT" sz="2200" b="1" dirty="0">
                <a:solidFill>
                  <a:schemeClr val="accent5"/>
                </a:solidFill>
              </a:rPr>
              <a:t>Definizione Criterio di Arresto</a:t>
            </a:r>
            <a:br>
              <a:rPr lang="it-IT" sz="2200" b="1" dirty="0">
                <a:solidFill>
                  <a:srgbClr val="FFFFFF"/>
                </a:solidFill>
              </a:rPr>
            </a:br>
            <a:r>
              <a:rPr lang="it-IT" sz="1900" dirty="0">
                <a:solidFill>
                  <a:srgbClr val="FFFFFF"/>
                </a:solidFill>
              </a:rPr>
              <a:t>I possibili criteri di arresto sono di base due:</a:t>
            </a:r>
            <a:br>
              <a:rPr lang="it-IT" sz="1900" dirty="0">
                <a:solidFill>
                  <a:srgbClr val="FFFFFF"/>
                </a:solidFill>
              </a:rPr>
            </a:br>
            <a:r>
              <a:rPr lang="it-IT" sz="1900" dirty="0">
                <a:solidFill>
                  <a:srgbClr val="FFFFFF"/>
                </a:solidFill>
              </a:rPr>
              <a:t>	1) numero massimo di iterazioni complessive</a:t>
            </a:r>
            <a:br>
              <a:rPr lang="it-IT" sz="2200" dirty="0">
                <a:solidFill>
                  <a:srgbClr val="FFFFFF"/>
                </a:solidFill>
              </a:rPr>
            </a:br>
            <a:r>
              <a:rPr lang="it-IT" sz="2200" dirty="0">
                <a:solidFill>
                  <a:srgbClr val="FFFFFF"/>
                </a:solidFill>
              </a:rPr>
              <a:t>	</a:t>
            </a:r>
            <a:r>
              <a:rPr lang="it-IT" sz="1900" dirty="0">
                <a:solidFill>
                  <a:srgbClr val="FFFFFF"/>
                </a:solidFill>
              </a:rPr>
              <a:t>2) numero massimo di iterazioni peggiorative consecutive </a:t>
            </a:r>
          </a:p>
          <a:p>
            <a:pPr marL="0" lvl="0" indent="0">
              <a:lnSpc>
                <a:spcPct val="80%"/>
              </a:lnSpc>
              <a:buNone/>
            </a:pPr>
            <a:endParaRPr lang="it-IT" sz="1900" b="1" dirty="0">
              <a:solidFill>
                <a:srgbClr val="FFFFFF"/>
              </a:solidFill>
            </a:endParaRPr>
          </a:p>
          <a:p>
            <a:pPr lvl="0">
              <a:lnSpc>
                <a:spcPct val="80%"/>
              </a:lnSpc>
            </a:pPr>
            <a:r>
              <a:rPr lang="it-IT" sz="2200" b="1" dirty="0">
                <a:solidFill>
                  <a:schemeClr val="accent5"/>
                </a:solidFill>
              </a:rPr>
              <a:t>Liste Tabu</a:t>
            </a:r>
            <a:br>
              <a:rPr lang="it-IT" sz="1900" b="1" dirty="0">
                <a:solidFill>
                  <a:srgbClr val="FFFFFF"/>
                </a:solidFill>
              </a:rPr>
            </a:br>
            <a:r>
              <a:rPr lang="it-IT" sz="1900" dirty="0">
                <a:solidFill>
                  <a:srgbClr val="FFFFFF"/>
                </a:solidFill>
              </a:rPr>
              <a:t>Tutte le soluzioni analizzate durante le iterazioni precedenti verranno memorizzate in delle liste in maniera tale da confrontare tali soluzioni con la soluzione corrente, in modo tale da evitare situazioni di loop.</a:t>
            </a:r>
          </a:p>
        </p:txBody>
      </p:sp>
    </p:spTree>
  </p:cSld>
  <p:clrMapOvr>
    <a:masterClrMapping/>
  </p:clrMapOvr>
</p:sld>
</file>

<file path=ppt/slides/slide8.xml><?xml version="1.0" encoding="utf-8"?>
<p:sld xmlns:a="http://purl.oclc.org/ooxml/drawingml/main" xmlns:r="http://purl.oclc.org/ooxml/officeDocument/relationships" xmlns:p="http://purl.oclc.org/ooxml/presentationml/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Immagine 10" descr="Immagine che contiene mappa, testo&#10;&#10;Il contenuto generato dall'IA potrebbe non essere corretto.">
            <a:extLst>
              <a:ext uri="{FF2B5EF4-FFF2-40B4-BE49-F238E27FC236}">
                <a16:creationId xmlns:a16="http://schemas.microsoft.com/office/drawing/2014/main" id="{FCDDA4BB-B9F4-6DEA-FDB1-96642AEB8724}"/>
              </a:ext>
            </a:extLst>
          </p:cNvPr>
          <p:cNvPicPr>
            <a:picLocks noChangeAspect="1"/>
          </p:cNvPicPr>
          <p:nvPr/>
        </p:nvPicPr>
        <p:blipFill>
          <a:blip r:embed="rId3">
            <a:extLst>
              <a:ext uri="{28A0092B-C50C-407E-A947-70E740481C1C}">
                <a14:useLocalDpi xmlns:a14="http://schemas.microsoft.com/office/drawing/2010/main" val="0"/>
              </a:ext>
            </a:extLst>
          </a:blip>
          <a:srcRect l="33.375%" r="17.414%"/>
          <a:stretch/>
        </p:blipFill>
        <p:spPr>
          <a:xfrm>
            <a:off x="7552944" y="10"/>
            <a:ext cx="4639056" cy="6857990"/>
          </a:xfrm>
          <a:prstGeom prst="rect">
            <a:avLst/>
          </a:prstGeom>
        </p:spPr>
      </p:pic>
      <p:sp useBgFill="1">
        <p:nvSpPr>
          <p:cNvPr id="16" name="Rectangle 15">
            <a:extLst>
              <a:ext uri="{FF2B5EF4-FFF2-40B4-BE49-F238E27FC236}">
                <a16:creationId xmlns:a16="http://schemas.microsoft.com/office/drawing/2014/main" id="{97E60398-905F-436C-AB6F-00D742F625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52944" cy="6858000"/>
          </a:xfrm>
          <a:prstGeom prst="rect">
            <a:avLst/>
          </a:prstGeom>
          <a:ln>
            <a:noFill/>
          </a:ln>
          <a:effectLst>
            <a:outerShdw blurRad="139700" dist="50800" algn="l" rotWithShape="0">
              <a:prstClr val="black">
                <a:alpha val="40%"/>
              </a:prstClr>
            </a:outerShdw>
          </a:effectLst>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4E2E523C-57DC-CFC0-FAB1-2C55A591C9DF}"/>
              </a:ext>
            </a:extLst>
          </p:cNvPr>
          <p:cNvSpPr txBox="1">
            <a:spLocks noGrp="1"/>
          </p:cNvSpPr>
          <p:nvPr>
            <p:ph type="title"/>
          </p:nvPr>
        </p:nvSpPr>
        <p:spPr>
          <a:xfrm>
            <a:off x="838201" y="365125"/>
            <a:ext cx="6361590" cy="1325563"/>
          </a:xfrm>
        </p:spPr>
        <p:txBody>
          <a:bodyPr>
            <a:normAutofit/>
          </a:bodyPr>
          <a:lstStyle/>
          <a:p>
            <a:pPr lvl="0"/>
            <a:r>
              <a:rPr lang="it-IT" sz="4200" b="1" dirty="0"/>
              <a:t>Problema del commesso viaggiatore </a:t>
            </a:r>
          </a:p>
        </p:txBody>
      </p:sp>
      <p:sp>
        <p:nvSpPr>
          <p:cNvPr id="3" name="Segnaposto contenuto 2">
            <a:extLst>
              <a:ext uri="{FF2B5EF4-FFF2-40B4-BE49-F238E27FC236}">
                <a16:creationId xmlns:a16="http://schemas.microsoft.com/office/drawing/2014/main" id="{295EB836-0FDA-D47B-E84E-6C3E66490389}"/>
              </a:ext>
            </a:extLst>
          </p:cNvPr>
          <p:cNvSpPr txBox="1">
            <a:spLocks noGrp="1"/>
          </p:cNvSpPr>
          <p:nvPr>
            <p:ph idx="1"/>
          </p:nvPr>
        </p:nvSpPr>
        <p:spPr>
          <a:xfrm>
            <a:off x="838201" y="1816481"/>
            <a:ext cx="6079791" cy="4351338"/>
          </a:xfrm>
        </p:spPr>
        <p:txBody>
          <a:bodyPr>
            <a:noAutofit/>
          </a:bodyPr>
          <a:lstStyle/>
          <a:p>
            <a:pPr lvl="0"/>
            <a:r>
              <a:rPr lang="it-IT" sz="1800" b="1" dirty="0">
                <a:latin typeface="Corbel" pitchFamily="34"/>
              </a:rPr>
              <a:t>Il </a:t>
            </a:r>
            <a:r>
              <a:rPr lang="it-IT" sz="1800" b="1" i="1" dirty="0">
                <a:solidFill>
                  <a:srgbClr val="FFFF00"/>
                </a:solidFill>
                <a:latin typeface="Corbel" pitchFamily="34"/>
              </a:rPr>
              <a:t>problema del commesso viaggiatore</a:t>
            </a:r>
            <a:r>
              <a:rPr lang="it-IT" sz="1800" dirty="0">
                <a:latin typeface="Corbel" pitchFamily="34"/>
              </a:rPr>
              <a:t>, in inglese </a:t>
            </a:r>
            <a:r>
              <a:rPr lang="it-IT" sz="1800" i="1" dirty="0" err="1">
                <a:latin typeface="Corbel" pitchFamily="34"/>
              </a:rPr>
              <a:t>Traveling</a:t>
            </a:r>
            <a:r>
              <a:rPr lang="it-IT" sz="1800" i="1" dirty="0">
                <a:latin typeface="Corbel" pitchFamily="34"/>
              </a:rPr>
              <a:t> Salesman </a:t>
            </a:r>
            <a:r>
              <a:rPr lang="it-IT" sz="1800" i="1" dirty="0" err="1">
                <a:latin typeface="Corbel" pitchFamily="34"/>
              </a:rPr>
              <a:t>Problem</a:t>
            </a:r>
            <a:r>
              <a:rPr lang="it-IT" sz="1800" i="1" dirty="0">
                <a:latin typeface="Corbel" pitchFamily="34"/>
              </a:rPr>
              <a:t> (</a:t>
            </a:r>
            <a:r>
              <a:rPr lang="it-IT" sz="1800" b="1" i="1" dirty="0">
                <a:latin typeface="Corbel" pitchFamily="34"/>
              </a:rPr>
              <a:t>TSP</a:t>
            </a:r>
            <a:r>
              <a:rPr lang="it-IT" sz="1800" i="1" dirty="0">
                <a:latin typeface="Corbel" pitchFamily="34"/>
              </a:rPr>
              <a:t>)</a:t>
            </a:r>
            <a:r>
              <a:rPr lang="it-IT" sz="1800" dirty="0">
                <a:latin typeface="Corbel" pitchFamily="34"/>
              </a:rPr>
              <a:t>, rappresenta il problema </a:t>
            </a:r>
            <a:r>
              <a:rPr lang="en-US" sz="1800" dirty="0">
                <a:latin typeface="Corbel" pitchFamily="34"/>
              </a:rPr>
              <a:t>di </a:t>
            </a:r>
            <a:r>
              <a:rPr lang="en-US" sz="1800" dirty="0" err="1">
                <a:latin typeface="Corbel" pitchFamily="34"/>
              </a:rPr>
              <a:t>ottimizzazione</a:t>
            </a:r>
            <a:r>
              <a:rPr lang="en-US" sz="1800" dirty="0">
                <a:latin typeface="Corbel" pitchFamily="34"/>
              </a:rPr>
              <a:t> </a:t>
            </a:r>
            <a:r>
              <a:rPr lang="en-US" sz="1800" dirty="0" err="1">
                <a:latin typeface="Corbel" pitchFamily="34"/>
              </a:rPr>
              <a:t>combinatoria</a:t>
            </a:r>
            <a:r>
              <a:rPr lang="en-US" sz="1800" dirty="0">
                <a:latin typeface="Corbel" pitchFamily="34"/>
              </a:rPr>
              <a:t> </a:t>
            </a:r>
            <a:r>
              <a:rPr lang="en-US" sz="1800" dirty="0" err="1">
                <a:latin typeface="Corbel" pitchFamily="34"/>
              </a:rPr>
              <a:t>più</a:t>
            </a:r>
            <a:r>
              <a:rPr lang="en-US" sz="1800" dirty="0">
                <a:latin typeface="Corbel" pitchFamily="34"/>
              </a:rPr>
              <a:t> </a:t>
            </a:r>
            <a:r>
              <a:rPr lang="en-US" sz="1800" dirty="0" err="1">
                <a:latin typeface="Corbel" pitchFamily="34"/>
              </a:rPr>
              <a:t>conosciuto</a:t>
            </a:r>
            <a:r>
              <a:rPr lang="en-US" sz="1800" dirty="0">
                <a:latin typeface="Corbel" pitchFamily="34"/>
              </a:rPr>
              <a:t> e </a:t>
            </a:r>
            <a:r>
              <a:rPr lang="en-US" sz="1800" dirty="0" err="1">
                <a:latin typeface="Corbel" pitchFamily="34"/>
              </a:rPr>
              <a:t>studiato</a:t>
            </a:r>
            <a:r>
              <a:rPr lang="en-US" sz="1800" dirty="0">
                <a:latin typeface="Corbel" pitchFamily="34"/>
              </a:rPr>
              <a:t> in </a:t>
            </a:r>
            <a:r>
              <a:rPr lang="en-US" sz="1800" dirty="0" err="1">
                <a:latin typeface="Corbel" pitchFamily="34"/>
              </a:rPr>
              <a:t>letteratura</a:t>
            </a:r>
            <a:r>
              <a:rPr lang="en-US" sz="1800" dirty="0">
                <a:latin typeface="Corbel" pitchFamily="34"/>
              </a:rPr>
              <a:t>.</a:t>
            </a:r>
            <a:endParaRPr lang="it-IT" sz="1800" dirty="0">
              <a:latin typeface="Corbel" pitchFamily="34"/>
            </a:endParaRPr>
          </a:p>
          <a:p>
            <a:pPr lvl="0"/>
            <a:r>
              <a:rPr lang="it-IT" sz="1800" dirty="0">
                <a:latin typeface="Corbel" pitchFamily="34"/>
              </a:rPr>
              <a:t>Un commesso viaggiatore deve visitare un certo numero di città a partire dalla propria città di residenza e ritornare alla fine del giro alla città da cui era partito percorrendo la strada di lunghezza complessiva minima </a:t>
            </a:r>
          </a:p>
          <a:p>
            <a:pPr lvl="0"/>
            <a:r>
              <a:rPr lang="it-IT" sz="1800" dirty="0">
                <a:latin typeface="Corbel" pitchFamily="34"/>
              </a:rPr>
              <a:t>Dato un grafo </a:t>
            </a:r>
            <a:r>
              <a:rPr lang="it-IT" sz="1800" b="1" i="1" dirty="0">
                <a:latin typeface="Corbel" pitchFamily="34"/>
              </a:rPr>
              <a:t>G=(V,A)</a:t>
            </a:r>
            <a:r>
              <a:rPr lang="it-IT" sz="1800" i="1" dirty="0">
                <a:latin typeface="Corbel" pitchFamily="34"/>
              </a:rPr>
              <a:t> </a:t>
            </a:r>
            <a:r>
              <a:rPr lang="it-IT" sz="1800" dirty="0">
                <a:latin typeface="Corbel" pitchFamily="34"/>
              </a:rPr>
              <a:t>si definisce </a:t>
            </a:r>
            <a:r>
              <a:rPr lang="it-IT" sz="1800" dirty="0">
                <a:solidFill>
                  <a:srgbClr val="FFFF00"/>
                </a:solidFill>
                <a:latin typeface="Corbel" pitchFamily="34"/>
              </a:rPr>
              <a:t>circuito hamiltoniano </a:t>
            </a:r>
            <a:r>
              <a:rPr lang="it-IT" sz="1800" dirty="0">
                <a:latin typeface="Corbel" pitchFamily="34"/>
              </a:rPr>
              <a:t>un ciclo passante per tutti i nodi del grafo una e duna sola volta; se ad ogni arco del grafo si associa un peso positivo allora ad ogni </a:t>
            </a:r>
            <a:r>
              <a:rPr lang="it-IT" sz="1800" dirty="0">
                <a:solidFill>
                  <a:srgbClr val="FFFF00"/>
                </a:solidFill>
                <a:latin typeface="Corbel" pitchFamily="34"/>
              </a:rPr>
              <a:t>circuito hamiltoniano </a:t>
            </a:r>
            <a:r>
              <a:rPr lang="it-IT" sz="1800" dirty="0">
                <a:latin typeface="Corbel" pitchFamily="34"/>
              </a:rPr>
              <a:t>si può associare un costo dato dalla somma dei costi degli archi che lo compongono </a:t>
            </a:r>
          </a:p>
          <a:p>
            <a:pPr lvl="0"/>
            <a:r>
              <a:rPr lang="it-IT" sz="1800" b="1" dirty="0">
                <a:latin typeface="Corbel" pitchFamily="34"/>
              </a:rPr>
              <a:t>Obiettivo: </a:t>
            </a:r>
            <a:r>
              <a:rPr lang="it-IT" sz="1800" dirty="0">
                <a:latin typeface="Corbel" pitchFamily="34"/>
              </a:rPr>
              <a:t>il nostro obiettivo consisterà nell’andare ad individuare, tra tutti i possibili circuiti hamiltoniani, quello avente costo minimo</a:t>
            </a:r>
            <a:endParaRPr lang="it-IT" sz="1800" b="1" dirty="0">
              <a:latin typeface="Corbel" pitchFamily="34"/>
            </a:endParaRPr>
          </a:p>
        </p:txBody>
      </p:sp>
    </p:spTree>
  </p:cSld>
  <p:clrMapOvr>
    <a:masterClrMapping/>
  </p:clrMapOvr>
</p:sld>
</file>

<file path=ppt/slides/slide9.xml><?xml version="1.0" encoding="utf-8"?>
<p:sld xmlns:a="http://purl.oclc.org/ooxml/drawingml/main" xmlns:r="http://purl.oclc.org/ooxml/officeDocument/relationships" xmlns:p="http://purl.oclc.org/ooxml/presentationml/main">
  <p:cSld>
    <p:bg>
      <p:bgPr>
        <a:solidFill>
          <a:schemeClr val="accent1"/>
        </a:solidFill>
        <a:effectLst/>
      </p:bgPr>
    </p:bg>
    <p:spTree>
      <p:nvGrpSpPr>
        <p:cNvPr id="1" name=""/>
        <p:cNvGrpSpPr/>
        <p:nvPr/>
      </p:nvGrpSpPr>
      <p:grpSpPr>
        <a:xfrm>
          <a:off x="0" y="0"/>
          <a:ext cx="0" cy="0"/>
          <a:chOff x="0" y="0"/>
          <a:chExt cx="0" cy="0"/>
        </a:xfrm>
      </p:grpSpPr>
      <p:sp>
        <p:nvSpPr>
          <p:cNvPr id="27" name="Rectangle 22">
            <a:extLst>
              <a:ext uri="{FF2B5EF4-FFF2-40B4-BE49-F238E27FC236}">
                <a16:creationId xmlns:a16="http://schemas.microsoft.com/office/drawing/2014/main" id="{05325879-C4B2-475E-B853-DC8F21A633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chemeClr val="bg1"/>
          </a:solidFill>
          <a:ln>
            <a:noFill/>
          </a:ln>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4">
            <a:extLst>
              <a:ext uri="{FF2B5EF4-FFF2-40B4-BE49-F238E27FC236}">
                <a16:creationId xmlns:a16="http://schemas.microsoft.com/office/drawing/2014/main" id="{012C085F-3B19-420D-902A-B55695F503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18105" cy="6858000"/>
          </a:xfrm>
          <a:prstGeom prst="rect">
            <a:avLst/>
          </a:prstGeom>
          <a:blipFill>
            <a:blip r:embed="rId2"/>
            <a:stretch>
              <a:fillRect r="-164.004%"/>
            </a:stretch>
          </a:blipFill>
          <a:ln>
            <a:noFill/>
          </a:ln>
          <a:effectLst>
            <a:outerShdw blurRad="139700" dist="50800" algn="ctr" rotWithShape="0">
              <a:srgbClr val="000000">
                <a:alpha val="40%"/>
              </a:srgbClr>
            </a:outerShdw>
          </a:effectLst>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olo 3">
            <a:extLst>
              <a:ext uri="{FF2B5EF4-FFF2-40B4-BE49-F238E27FC236}">
                <a16:creationId xmlns:a16="http://schemas.microsoft.com/office/drawing/2014/main" id="{65C690DE-E355-920E-9642-C4FF8B69E635}"/>
              </a:ext>
            </a:extLst>
          </p:cNvPr>
          <p:cNvSpPr>
            <a:spLocks noGrp="1"/>
          </p:cNvSpPr>
          <p:nvPr>
            <p:ph type="title"/>
          </p:nvPr>
        </p:nvSpPr>
        <p:spPr>
          <a:xfrm>
            <a:off x="128016" y="18890"/>
            <a:ext cx="4919471" cy="2204339"/>
          </a:xfrm>
        </p:spPr>
        <p:txBody>
          <a:bodyPr>
            <a:normAutofit/>
          </a:bodyPr>
          <a:lstStyle/>
          <a:p>
            <a:r>
              <a:rPr lang="it-IT" sz="3600" b="1" dirty="0">
                <a:gradFill flip="none" rotWithShape="1">
                  <a:gsLst>
                    <a:gs pos="28%">
                      <a:srgbClr val="EDEDED"/>
                    </a:gs>
                    <a:gs pos="0%">
                      <a:srgbClr val="BFBFBF"/>
                    </a:gs>
                    <a:gs pos="100%">
                      <a:srgbClr val="FFFFFF"/>
                    </a:gs>
                  </a:gsLst>
                  <a:lin ang="4800000" scaled="0"/>
                  <a:tileRect/>
                </a:gradFill>
              </a:rPr>
              <a:t>Flow Chart:</a:t>
            </a:r>
            <a:br>
              <a:rPr lang="it-IT" sz="3600" b="1" dirty="0">
                <a:gradFill flip="none" rotWithShape="1">
                  <a:gsLst>
                    <a:gs pos="28%">
                      <a:srgbClr val="EDEDED"/>
                    </a:gs>
                    <a:gs pos="0%">
                      <a:srgbClr val="BFBFBF"/>
                    </a:gs>
                    <a:gs pos="100%">
                      <a:srgbClr val="FFFFFF"/>
                    </a:gs>
                  </a:gsLst>
                  <a:lin ang="4800000" scaled="0"/>
                  <a:tileRect/>
                </a:gradFill>
              </a:rPr>
            </a:br>
            <a:r>
              <a:rPr lang="it-IT" sz="3600" b="1" dirty="0">
                <a:gradFill flip="none" rotWithShape="1">
                  <a:gsLst>
                    <a:gs pos="28%">
                      <a:srgbClr val="EDEDED"/>
                    </a:gs>
                    <a:gs pos="0%">
                      <a:srgbClr val="BFBFBF"/>
                    </a:gs>
                    <a:gs pos="100%">
                      <a:srgbClr val="FFFFFF"/>
                    </a:gs>
                  </a:gsLst>
                  <a:lin ang="4800000" scaled="0"/>
                  <a:tileRect/>
                </a:gradFill>
              </a:rPr>
              <a:t>Euristica Tabu </a:t>
            </a:r>
            <a:r>
              <a:rPr lang="it-IT" sz="3600" b="1" dirty="0" err="1">
                <a:gradFill flip="none" rotWithShape="1">
                  <a:gsLst>
                    <a:gs pos="28%">
                      <a:srgbClr val="EDEDED"/>
                    </a:gs>
                    <a:gs pos="0%">
                      <a:srgbClr val="BFBFBF"/>
                    </a:gs>
                    <a:gs pos="100%">
                      <a:srgbClr val="FFFFFF"/>
                    </a:gs>
                  </a:gsLst>
                  <a:lin ang="4800000" scaled="0"/>
                  <a:tileRect/>
                </a:gradFill>
              </a:rPr>
              <a:t>Search</a:t>
            </a:r>
            <a:endParaRPr lang="it-IT" sz="3600" b="1" dirty="0">
              <a:gradFill flip="none" rotWithShape="1">
                <a:gsLst>
                  <a:gs pos="28%">
                    <a:srgbClr val="EDEDED"/>
                  </a:gs>
                  <a:gs pos="0%">
                    <a:srgbClr val="BFBFBF"/>
                  </a:gs>
                  <a:gs pos="100%">
                    <a:srgbClr val="FFFFFF"/>
                  </a:gs>
                </a:gsLst>
                <a:lin ang="4800000" scaled="0"/>
                <a:tileRect/>
              </a:gradFill>
            </a:endParaRPr>
          </a:p>
        </p:txBody>
      </p:sp>
      <p:sp>
        <p:nvSpPr>
          <p:cNvPr id="13" name="Content Placeholder 12">
            <a:extLst>
              <a:ext uri="{FF2B5EF4-FFF2-40B4-BE49-F238E27FC236}">
                <a16:creationId xmlns:a16="http://schemas.microsoft.com/office/drawing/2014/main" id="{ACC0067F-5A66-272E-2A02-6C83599E3B45}"/>
              </a:ext>
            </a:extLst>
          </p:cNvPr>
          <p:cNvSpPr>
            <a:spLocks noGrp="1"/>
          </p:cNvSpPr>
          <p:nvPr>
            <p:ph idx="1"/>
          </p:nvPr>
        </p:nvSpPr>
        <p:spPr>
          <a:xfrm>
            <a:off x="209774" y="2112868"/>
            <a:ext cx="3606853" cy="4351338"/>
          </a:xfrm>
        </p:spPr>
        <p:txBody>
          <a:bodyPr>
            <a:normAutofit/>
          </a:bodyPr>
          <a:lstStyle/>
          <a:p>
            <a:r>
              <a:rPr lang="en-US" sz="2000" dirty="0">
                <a:gradFill>
                  <a:gsLst>
                    <a:gs pos="34%">
                      <a:srgbClr val="EDEDED"/>
                    </a:gs>
                    <a:gs pos="0%">
                      <a:srgbClr val="BFBFBF"/>
                    </a:gs>
                    <a:gs pos="100%">
                      <a:srgbClr val="FFFFFF"/>
                    </a:gs>
                  </a:gsLst>
                  <a:lin ang="4800000" scaled="0"/>
                </a:gradFill>
              </a:rPr>
              <a:t>Di </a:t>
            </a:r>
            <a:r>
              <a:rPr lang="en-US" sz="2000" dirty="0" err="1">
                <a:gradFill>
                  <a:gsLst>
                    <a:gs pos="34%">
                      <a:srgbClr val="EDEDED"/>
                    </a:gs>
                    <a:gs pos="0%">
                      <a:srgbClr val="BFBFBF"/>
                    </a:gs>
                    <a:gs pos="100%">
                      <a:srgbClr val="FFFFFF"/>
                    </a:gs>
                  </a:gsLst>
                  <a:lin ang="4800000" scaled="0"/>
                </a:gradFill>
              </a:rPr>
              <a:t>seguito</a:t>
            </a:r>
            <a:r>
              <a:rPr lang="en-US" sz="2000" dirty="0">
                <a:gradFill>
                  <a:gsLst>
                    <a:gs pos="34%">
                      <a:srgbClr val="EDEDED"/>
                    </a:gs>
                    <a:gs pos="0%">
                      <a:srgbClr val="BFBFBF"/>
                    </a:gs>
                    <a:gs pos="100%">
                      <a:srgbClr val="FFFFFF"/>
                    </a:gs>
                  </a:gsLst>
                  <a:lin ang="4800000" scaled="0"/>
                </a:gradFill>
              </a:rPr>
              <a:t> è </a:t>
            </a:r>
            <a:r>
              <a:rPr lang="en-US" sz="2000" dirty="0" err="1">
                <a:gradFill>
                  <a:gsLst>
                    <a:gs pos="34%">
                      <a:srgbClr val="EDEDED"/>
                    </a:gs>
                    <a:gs pos="0%">
                      <a:srgbClr val="BFBFBF"/>
                    </a:gs>
                    <a:gs pos="100%">
                      <a:srgbClr val="FFFFFF"/>
                    </a:gs>
                  </a:gsLst>
                  <a:lin ang="4800000" scaled="0"/>
                </a:gradFill>
              </a:rPr>
              <a:t>riportato</a:t>
            </a:r>
            <a:r>
              <a:rPr lang="en-US" sz="2000" dirty="0">
                <a:gradFill>
                  <a:gsLst>
                    <a:gs pos="34%">
                      <a:srgbClr val="EDEDED"/>
                    </a:gs>
                    <a:gs pos="0%">
                      <a:srgbClr val="BFBFBF"/>
                    </a:gs>
                    <a:gs pos="100%">
                      <a:srgbClr val="FFFFFF"/>
                    </a:gs>
                  </a:gsLst>
                  <a:lin ang="4800000" scaled="0"/>
                </a:gradFill>
              </a:rPr>
              <a:t> un </a:t>
            </a:r>
            <a:r>
              <a:rPr lang="en-US" sz="2000" dirty="0" err="1">
                <a:gradFill>
                  <a:gsLst>
                    <a:gs pos="34%">
                      <a:srgbClr val="EDEDED"/>
                    </a:gs>
                    <a:gs pos="0%">
                      <a:srgbClr val="BFBFBF"/>
                    </a:gs>
                    <a:gs pos="100%">
                      <a:srgbClr val="FFFFFF"/>
                    </a:gs>
                  </a:gsLst>
                  <a:lin ang="4800000" scaled="0"/>
                </a:gradFill>
              </a:rPr>
              <a:t>diagramma</a:t>
            </a:r>
            <a:r>
              <a:rPr lang="en-US" sz="2000" dirty="0">
                <a:gradFill>
                  <a:gsLst>
                    <a:gs pos="34%">
                      <a:srgbClr val="EDEDED"/>
                    </a:gs>
                    <a:gs pos="0%">
                      <a:srgbClr val="BFBFBF"/>
                    </a:gs>
                    <a:gs pos="100%">
                      <a:srgbClr val="FFFFFF"/>
                    </a:gs>
                  </a:gsLst>
                  <a:lin ang="4800000" scaled="0"/>
                </a:gradFill>
              </a:rPr>
              <a:t> di </a:t>
            </a:r>
            <a:r>
              <a:rPr lang="en-US" sz="2000" dirty="0" err="1">
                <a:gradFill>
                  <a:gsLst>
                    <a:gs pos="34%">
                      <a:srgbClr val="EDEDED"/>
                    </a:gs>
                    <a:gs pos="0%">
                      <a:srgbClr val="BFBFBF"/>
                    </a:gs>
                    <a:gs pos="100%">
                      <a:srgbClr val="FFFFFF"/>
                    </a:gs>
                  </a:gsLst>
                  <a:lin ang="4800000" scaled="0"/>
                </a:gradFill>
              </a:rPr>
              <a:t>flusso</a:t>
            </a:r>
            <a:r>
              <a:rPr lang="en-US" sz="2000" dirty="0">
                <a:gradFill>
                  <a:gsLst>
                    <a:gs pos="34%">
                      <a:srgbClr val="EDEDED"/>
                    </a:gs>
                    <a:gs pos="0%">
                      <a:srgbClr val="BFBFBF"/>
                    </a:gs>
                    <a:gs pos="100%">
                      <a:srgbClr val="FFFFFF"/>
                    </a:gs>
                  </a:gsLst>
                  <a:lin ang="4800000" scaled="0"/>
                </a:gradFill>
              </a:rPr>
              <a:t> per </a:t>
            </a:r>
            <a:r>
              <a:rPr lang="en-US" sz="2000" dirty="0" err="1">
                <a:gradFill>
                  <a:gsLst>
                    <a:gs pos="34%">
                      <a:srgbClr val="EDEDED"/>
                    </a:gs>
                    <a:gs pos="0%">
                      <a:srgbClr val="BFBFBF"/>
                    </a:gs>
                    <a:gs pos="100%">
                      <a:srgbClr val="FFFFFF"/>
                    </a:gs>
                  </a:gsLst>
                  <a:lin ang="4800000" scaled="0"/>
                </a:gradFill>
              </a:rPr>
              <a:t>illustrare</a:t>
            </a:r>
            <a:r>
              <a:rPr lang="en-US" sz="2000" dirty="0">
                <a:gradFill>
                  <a:gsLst>
                    <a:gs pos="34%">
                      <a:srgbClr val="EDEDED"/>
                    </a:gs>
                    <a:gs pos="0%">
                      <a:srgbClr val="BFBFBF"/>
                    </a:gs>
                    <a:gs pos="100%">
                      <a:srgbClr val="FFFFFF"/>
                    </a:gs>
                  </a:gsLst>
                  <a:lin ang="4800000" scaled="0"/>
                </a:gradFill>
              </a:rPr>
              <a:t> in maniera </a:t>
            </a:r>
            <a:r>
              <a:rPr lang="en-US" sz="2000" dirty="0" err="1">
                <a:gradFill>
                  <a:gsLst>
                    <a:gs pos="34%">
                      <a:srgbClr val="EDEDED"/>
                    </a:gs>
                    <a:gs pos="0%">
                      <a:srgbClr val="BFBFBF"/>
                    </a:gs>
                    <a:gs pos="100%">
                      <a:srgbClr val="FFFFFF"/>
                    </a:gs>
                  </a:gsLst>
                  <a:lin ang="4800000" scaled="0"/>
                </a:gradFill>
              </a:rPr>
              <a:t>preliminare</a:t>
            </a:r>
            <a:r>
              <a:rPr lang="en-US" sz="2000" dirty="0">
                <a:gradFill>
                  <a:gsLst>
                    <a:gs pos="34%">
                      <a:srgbClr val="EDEDED"/>
                    </a:gs>
                    <a:gs pos="0%">
                      <a:srgbClr val="BFBFBF"/>
                    </a:gs>
                    <a:gs pos="100%">
                      <a:srgbClr val="FFFFFF"/>
                    </a:gs>
                  </a:gsLst>
                  <a:lin ang="4800000" scaled="0"/>
                </a:gradFill>
              </a:rPr>
              <a:t> </a:t>
            </a:r>
            <a:r>
              <a:rPr lang="en-US" sz="2000" dirty="0" err="1">
                <a:gradFill>
                  <a:gsLst>
                    <a:gs pos="34%">
                      <a:srgbClr val="EDEDED"/>
                    </a:gs>
                    <a:gs pos="0%">
                      <a:srgbClr val="BFBFBF"/>
                    </a:gs>
                    <a:gs pos="100%">
                      <a:srgbClr val="FFFFFF"/>
                    </a:gs>
                  </a:gsLst>
                  <a:lin ang="4800000" scaled="0"/>
                </a:gradFill>
              </a:rPr>
              <a:t>l’algoritmo</a:t>
            </a:r>
            <a:r>
              <a:rPr lang="en-US" sz="2000" dirty="0">
                <a:gradFill>
                  <a:gsLst>
                    <a:gs pos="34%">
                      <a:srgbClr val="EDEDED"/>
                    </a:gs>
                    <a:gs pos="0%">
                      <a:srgbClr val="BFBFBF"/>
                    </a:gs>
                    <a:gs pos="100%">
                      <a:srgbClr val="FFFFFF"/>
                    </a:gs>
                  </a:gsLst>
                  <a:lin ang="4800000" scaled="0"/>
                </a:gradFill>
              </a:rPr>
              <a:t> tabu search prima di </a:t>
            </a:r>
            <a:r>
              <a:rPr lang="en-US" sz="2000" dirty="0" err="1">
                <a:gradFill>
                  <a:gsLst>
                    <a:gs pos="34%">
                      <a:srgbClr val="EDEDED"/>
                    </a:gs>
                    <a:gs pos="0%">
                      <a:srgbClr val="BFBFBF"/>
                    </a:gs>
                    <a:gs pos="100%">
                      <a:srgbClr val="FFFFFF"/>
                    </a:gs>
                  </a:gsLst>
                  <a:lin ang="4800000" scaled="0"/>
                </a:gradFill>
              </a:rPr>
              <a:t>passare</a:t>
            </a:r>
            <a:r>
              <a:rPr lang="en-US" sz="2000" dirty="0">
                <a:gradFill>
                  <a:gsLst>
                    <a:gs pos="34%">
                      <a:srgbClr val="EDEDED"/>
                    </a:gs>
                    <a:gs pos="0%">
                      <a:srgbClr val="BFBFBF"/>
                    </a:gs>
                    <a:gs pos="100%">
                      <a:srgbClr val="FFFFFF"/>
                    </a:gs>
                  </a:gsLst>
                  <a:lin ang="4800000" scaled="0"/>
                </a:gradFill>
              </a:rPr>
              <a:t> al </a:t>
            </a:r>
            <a:r>
              <a:rPr lang="en-US" sz="2000" dirty="0" err="1">
                <a:gradFill>
                  <a:gsLst>
                    <a:gs pos="34%">
                      <a:srgbClr val="EDEDED"/>
                    </a:gs>
                    <a:gs pos="0%">
                      <a:srgbClr val="BFBFBF"/>
                    </a:gs>
                    <a:gs pos="100%">
                      <a:srgbClr val="FFFFFF"/>
                    </a:gs>
                  </a:gsLst>
                  <a:lin ang="4800000" scaled="0"/>
                </a:gradFill>
              </a:rPr>
              <a:t>codice</a:t>
            </a:r>
            <a:r>
              <a:rPr lang="en-US" sz="2000" dirty="0">
                <a:gradFill>
                  <a:gsLst>
                    <a:gs pos="34%">
                      <a:srgbClr val="EDEDED"/>
                    </a:gs>
                    <a:gs pos="0%">
                      <a:srgbClr val="BFBFBF"/>
                    </a:gs>
                    <a:gs pos="100%">
                      <a:srgbClr val="FFFFFF"/>
                    </a:gs>
                  </a:gsLst>
                  <a:lin ang="4800000" scaled="0"/>
                </a:gradFill>
              </a:rPr>
              <a:t> </a:t>
            </a:r>
          </a:p>
        </p:txBody>
      </p:sp>
      <p:pic>
        <p:nvPicPr>
          <p:cNvPr id="9" name="Segnaposto contenuto 8" descr="Immagine che contiene testo, schermata, Policromia, Elementi grafici&#10;&#10;Il contenuto generato dall'IA potrebbe non essere corretto.">
            <a:extLst>
              <a:ext uri="{FF2B5EF4-FFF2-40B4-BE49-F238E27FC236}">
                <a16:creationId xmlns:a16="http://schemas.microsoft.com/office/drawing/2014/main" id="{1712AE83-0248-CAF9-C3F5-3C7A3E9B5D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7879" y="841873"/>
            <a:ext cx="7301734" cy="5622333"/>
          </a:xfrm>
          <a:prstGeom prst="rect">
            <a:avLst/>
          </a:prstGeom>
        </p:spPr>
      </p:pic>
    </p:spTree>
    <p:extLst>
      <p:ext uri="{BB962C8B-B14F-4D97-AF65-F5344CB8AC3E}">
        <p14:creationId xmlns:p14="http://schemas.microsoft.com/office/powerpoint/2010/main" val="764239043"/>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purl.oclc.org/ooxml/drawingml/main" name="Profondità">
  <a:themeElements>
    <a:clrScheme name="Profondità">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Profondità">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rofondità">
      <a:fillStyleLst>
        <a:solidFill>
          <a:schemeClr val="phClr"/>
        </a:solidFill>
        <a:gradFill rotWithShape="1">
          <a:gsLst>
            <a:gs pos="0%">
              <a:schemeClr val="phClr">
                <a:lumMod val="110%"/>
                <a:satMod val="105%"/>
                <a:tint val="67%"/>
              </a:schemeClr>
            </a:gs>
            <a:gs pos="50%">
              <a:schemeClr val="phClr">
                <a:lumMod val="105%"/>
                <a:satMod val="103%"/>
                <a:tint val="73%"/>
              </a:schemeClr>
            </a:gs>
            <a:gs pos="100%">
              <a:schemeClr val="phClr">
                <a:lumMod val="105%"/>
                <a:satMod val="109%"/>
                <a:tint val="81%"/>
              </a:schemeClr>
            </a:gs>
          </a:gsLst>
          <a:lin ang="5400000" scaled="0"/>
        </a:gradFill>
        <a:gradFill rotWithShape="1">
          <a:gsLst>
            <a:gs pos="0%">
              <a:schemeClr val="phClr">
                <a:satMod val="103%"/>
                <a:lumMod val="102%"/>
                <a:tint val="94%"/>
              </a:schemeClr>
            </a:gs>
            <a:gs pos="50%">
              <a:schemeClr val="phClr">
                <a:satMod val="110%"/>
                <a:lumMod val="100%"/>
                <a:shade val="100%"/>
              </a:schemeClr>
            </a:gs>
            <a:gs pos="100%">
              <a:schemeClr val="phClr">
                <a:lumMod val="99%"/>
                <a:satMod val="120%"/>
                <a:shade val="78%"/>
              </a:schemeClr>
            </a:gs>
          </a:gsLst>
          <a:lin ang="5400000" scaled="0"/>
        </a:gradFill>
      </a:fillStyleLst>
      <a:lnStyleLst>
        <a:ln w="6350" cap="flat" cmpd="sng" algn="ctr">
          <a:solidFill>
            <a:schemeClr val="phClr"/>
          </a:solidFill>
          <a:prstDash val="solid"/>
          <a:miter lim="800%"/>
        </a:ln>
        <a:ln w="12700" cap="flat" cmpd="sng" algn="ctr">
          <a:solidFill>
            <a:schemeClr val="phClr"/>
          </a:solidFill>
          <a:prstDash val="solid"/>
          <a:miter lim="800%"/>
        </a:ln>
        <a:ln w="19050" cap="flat" cmpd="sng" algn="ctr">
          <a:solidFill>
            <a:schemeClr val="phClr"/>
          </a:solidFill>
          <a:prstDash val="solid"/>
          <a:miter lim="800%"/>
        </a:ln>
      </a:lnStyleLst>
      <a:effectStyleLst>
        <a:effectStyle>
          <a:effectLst/>
        </a:effectStyle>
        <a:effectStyle>
          <a:effectLst/>
        </a:effectStyle>
        <a:effectStyle>
          <a:effectLst>
            <a:outerShdw blurRad="57150" dist="19050" dir="5400000" algn="ctr" rotWithShape="0">
              <a:srgbClr val="000000">
                <a:alpha val="63%"/>
              </a:srgbClr>
            </a:outerShdw>
          </a:effectLst>
        </a:effectStyle>
      </a:effectStyleLst>
      <a:bgFillStyleLst>
        <a:solidFill>
          <a:schemeClr val="phClr"/>
        </a:solidFill>
        <a:solidFill>
          <a:schemeClr val="phClr">
            <a:tint val="95%"/>
            <a:satMod val="170%"/>
          </a:schemeClr>
        </a:solidFill>
        <a:gradFill rotWithShape="1">
          <a:gsLst>
            <a:gs pos="0%">
              <a:schemeClr val="phClr">
                <a:tint val="93%"/>
                <a:satMod val="150%"/>
                <a:shade val="98%"/>
                <a:lumMod val="102%"/>
              </a:schemeClr>
            </a:gs>
            <a:gs pos="50%">
              <a:schemeClr val="phClr">
                <a:tint val="98%"/>
                <a:satMod val="130%"/>
                <a:shade val="90%"/>
                <a:lumMod val="103%"/>
              </a:schemeClr>
            </a:gs>
            <a:gs pos="100%">
              <a:schemeClr val="phClr">
                <a:shade val="63%"/>
                <a:satMod val="12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purl.oclc.org/ooxml/drawingml/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
                <a:satMod val="105%"/>
                <a:tint val="67%"/>
              </a:schemeClr>
            </a:gs>
            <a:gs pos="50%">
              <a:schemeClr val="phClr">
                <a:lumMod val="105%"/>
                <a:satMod val="103%"/>
                <a:tint val="73%"/>
              </a:schemeClr>
            </a:gs>
            <a:gs pos="100%">
              <a:schemeClr val="phClr">
                <a:lumMod val="105%"/>
                <a:satMod val="109%"/>
                <a:tint val="81%"/>
              </a:schemeClr>
            </a:gs>
          </a:gsLst>
          <a:lin ang="5400000" scaled="0"/>
        </a:gradFill>
        <a:gradFill rotWithShape="1">
          <a:gsLst>
            <a:gs pos="0%">
              <a:schemeClr val="phClr">
                <a:satMod val="103%"/>
                <a:lumMod val="102%"/>
                <a:tint val="94%"/>
              </a:schemeClr>
            </a:gs>
            <a:gs pos="50%">
              <a:schemeClr val="phClr">
                <a:satMod val="110%"/>
                <a:lumMod val="100%"/>
                <a:shade val="100%"/>
              </a:schemeClr>
            </a:gs>
            <a:gs pos="100%">
              <a:schemeClr val="phClr">
                <a:lumMod val="99%"/>
                <a:satMod val="120%"/>
                <a:shade val="78%"/>
              </a:schemeClr>
            </a:gs>
          </a:gsLst>
          <a:lin ang="5400000" scaled="0"/>
        </a:gradFill>
      </a:fillStyleLst>
      <a:lnStyleLst>
        <a:ln w="12700" cap="flat" cmpd="sng" algn="ctr">
          <a:solidFill>
            <a:schemeClr val="phClr"/>
          </a:solidFill>
          <a:prstDash val="solid"/>
          <a:miter lim="800%"/>
        </a:ln>
        <a:ln w="19050" cap="flat" cmpd="sng" algn="ctr">
          <a:solidFill>
            <a:schemeClr val="phClr"/>
          </a:solidFill>
          <a:prstDash val="solid"/>
          <a:miter lim="800%"/>
        </a:ln>
        <a:ln w="25400" cap="flat" cmpd="sng" algn="ctr">
          <a:solidFill>
            <a:schemeClr val="phClr"/>
          </a:solidFill>
          <a:prstDash val="solid"/>
          <a:miter lim="800%"/>
        </a:ln>
      </a:lnStyleLst>
      <a:effectStyleLst>
        <a:effectStyle>
          <a:effectLst/>
        </a:effectStyle>
        <a:effectStyle>
          <a:effectLst/>
        </a:effectStyle>
        <a:effectStyle>
          <a:effectLst>
            <a:outerShdw blurRad="57150" dist="19050" dir="5400000" algn="ctr" rotWithShape="0">
              <a:srgbClr val="000000">
                <a:alpha val="63%"/>
              </a:srgbClr>
            </a:outerShdw>
          </a:effectLst>
        </a:effectStyle>
      </a:effectStyleLst>
      <a:bgFillStyleLst>
        <a:solidFill>
          <a:schemeClr val="phClr"/>
        </a:solidFill>
        <a:solidFill>
          <a:schemeClr val="phClr">
            <a:tint val="95%"/>
            <a:satMod val="170%"/>
          </a:schemeClr>
        </a:solidFill>
        <a:gradFill rotWithShape="1">
          <a:gsLst>
            <a:gs pos="0%">
              <a:schemeClr val="phClr">
                <a:tint val="93%"/>
                <a:satMod val="150%"/>
                <a:shade val="98%"/>
                <a:lumMod val="102%"/>
              </a:schemeClr>
            </a:gs>
            <a:gs pos="50%">
              <a:schemeClr val="phClr">
                <a:tint val="98%"/>
                <a:satMod val="130%"/>
                <a:shade val="90%"/>
                <a:lumMod val="103%"/>
              </a:schemeClr>
            </a:gs>
            <a:gs pos="100%">
              <a:schemeClr val="phClr">
                <a:shade val="63%"/>
                <a:satMod val="12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purl.oclc.org/ooxml/officeDocument/extendedProperties" xmlns:vt="http://purl.oclc.org/ooxml/officeDocument/docPropsVTypes">
  <Template>Profondità</Template>
  <TotalTime>747</TotalTime>
  <Words>1578</Words>
  <Application>Microsoft Office PowerPoint</Application>
  <PresentationFormat>Widescreen</PresentationFormat>
  <Paragraphs>195</Paragraphs>
  <Slides>21</Slides>
  <Notes>2</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21</vt:i4>
      </vt:variant>
    </vt:vector>
  </HeadingPairs>
  <TitlesOfParts>
    <vt:vector size="27" baseType="lpstr">
      <vt:lpstr>Aharoni</vt:lpstr>
      <vt:lpstr>Aptos</vt:lpstr>
      <vt:lpstr>Arial</vt:lpstr>
      <vt:lpstr>Cambria Math</vt:lpstr>
      <vt:lpstr>Corbel</vt:lpstr>
      <vt:lpstr>Profondità</vt:lpstr>
      <vt:lpstr>Presentazione standard di PowerPoint</vt:lpstr>
      <vt:lpstr>Algoritmi Euristici</vt:lpstr>
      <vt:lpstr>Algoritmi Euristici</vt:lpstr>
      <vt:lpstr>Algoritmi di ricerca locale </vt:lpstr>
      <vt:lpstr>Tabu Search </vt:lpstr>
      <vt:lpstr>Tabu Search</vt:lpstr>
      <vt:lpstr>Componenti Tabu Search</vt:lpstr>
      <vt:lpstr>Problema del commesso viaggiatore </vt:lpstr>
      <vt:lpstr>Flow Chart: Euristica Tabu Search</vt:lpstr>
      <vt:lpstr>Passiamo al codice </vt:lpstr>
      <vt:lpstr>Lettura del file TSP </vt:lpstr>
      <vt:lpstr>Creazione della matrice delle distanze</vt:lpstr>
      <vt:lpstr>Generazione soluzione iniziale</vt:lpstr>
      <vt:lpstr>Generazione dell’intorno</vt:lpstr>
      <vt:lpstr>Selezione del miglior candidato</vt:lpstr>
      <vt:lpstr>Tabu Search (1) </vt:lpstr>
      <vt:lpstr>Tabu Search (2)</vt:lpstr>
      <vt:lpstr>Dataset eil76.tsp (simmetrico)</vt:lpstr>
      <vt:lpstr>Multi-start vs Tour Ottimale</vt:lpstr>
      <vt:lpstr>Dataset ch150.tsp (simmetrico)</vt:lpstr>
      <vt:lpstr>Multi-start vs Tour Ottimale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ANTIMO BARBATO</dc:creator>
  <cp:lastModifiedBy>ANTIMO BARBATO</cp:lastModifiedBy>
  <cp:revision>59</cp:revision>
  <dcterms:created xsi:type="dcterms:W3CDTF">2025-03-07T20:54:38Z</dcterms:created>
  <dcterms:modified xsi:type="dcterms:W3CDTF">2025-03-20T18:27:30Z</dcterms:modified>
</cp:coreProperties>
</file>

<file path=docProps/custom.xml><?xml version="1.0" encoding="utf-8"?>
<Properties xmlns="http://purl.oclc.org/ooxml/officeDocument/customProperties" xmlns:vt="http://purl.oclc.org/ooxml/officeDocument/docPropsVTypes">
  <property fmtid="{D5CDD505-2E9C-101B-9397-08002B2CF9AE}" pid="2" name="MSIP_Label_2ad0b24d-6422-44b0-b3de-abb3a9e8c81a_Enabled">
    <vt:lpwstr>true</vt:lpwstr>
  </property>
  <property fmtid="{D5CDD505-2E9C-101B-9397-08002B2CF9AE}" pid="3" name="MSIP_Label_2ad0b24d-6422-44b0-b3de-abb3a9e8c81a_SetDate">
    <vt:lpwstr>2025-03-07T22:07:32Z</vt:lpwstr>
  </property>
  <property fmtid="{D5CDD505-2E9C-101B-9397-08002B2CF9AE}" pid="4" name="MSIP_Label_2ad0b24d-6422-44b0-b3de-abb3a9e8c81a_Method">
    <vt:lpwstr>Standard</vt:lpwstr>
  </property>
  <property fmtid="{D5CDD505-2E9C-101B-9397-08002B2CF9AE}" pid="5" name="MSIP_Label_2ad0b24d-6422-44b0-b3de-abb3a9e8c81a_Name">
    <vt:lpwstr>defa4170-0d19-0005-0004-bc88714345d2</vt:lpwstr>
  </property>
  <property fmtid="{D5CDD505-2E9C-101B-9397-08002B2CF9AE}" pid="6" name="MSIP_Label_2ad0b24d-6422-44b0-b3de-abb3a9e8c81a_SiteId">
    <vt:lpwstr>2fcfe26a-bb62-46b0-b1e3-28f9da0c45fd</vt:lpwstr>
  </property>
  <property fmtid="{D5CDD505-2E9C-101B-9397-08002B2CF9AE}" pid="7" name="MSIP_Label_2ad0b24d-6422-44b0-b3de-abb3a9e8c81a_ActionId">
    <vt:lpwstr>28b57eb0-5ded-4810-8fcf-806d919e353f</vt:lpwstr>
  </property>
  <property fmtid="{D5CDD505-2E9C-101B-9397-08002B2CF9AE}" pid="8" name="MSIP_Label_2ad0b24d-6422-44b0-b3de-abb3a9e8c81a_ContentBits">
    <vt:lpwstr>0</vt:lpwstr>
  </property>
  <property fmtid="{D5CDD505-2E9C-101B-9397-08002B2CF9AE}" pid="9" name="MSIP_Label_2ad0b24d-6422-44b0-b3de-abb3a9e8c81a_Tag">
    <vt:lpwstr>10, 3, 0, 1</vt:lpwstr>
  </property>
</Properties>
</file>

<file path=docProps/thumbnail.jpeg>
</file>